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1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2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3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4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5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6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8" r:id="rId3"/>
    <p:sldMasterId id="2147483692" r:id="rId4"/>
    <p:sldMasterId id="2147483704" r:id="rId5"/>
    <p:sldMasterId id="2147483728" r:id="rId6"/>
    <p:sldMasterId id="2147483776" r:id="rId7"/>
    <p:sldMasterId id="2147483800" r:id="rId8"/>
    <p:sldMasterId id="2147483824" r:id="rId9"/>
    <p:sldMasterId id="2147483836" r:id="rId10"/>
    <p:sldMasterId id="2147483848" r:id="rId11"/>
    <p:sldMasterId id="2147483860" r:id="rId12"/>
    <p:sldMasterId id="2147483884" r:id="rId13"/>
    <p:sldMasterId id="2147483896" r:id="rId14"/>
    <p:sldMasterId id="2147483932" r:id="rId15"/>
    <p:sldMasterId id="2147483944" r:id="rId16"/>
    <p:sldMasterId id="2147483968" r:id="rId17"/>
  </p:sldMasterIdLst>
  <p:notesMasterIdLst>
    <p:notesMasterId r:id="rId52"/>
  </p:notesMasterIdLst>
  <p:sldIdLst>
    <p:sldId id="256" r:id="rId18"/>
    <p:sldId id="257" r:id="rId19"/>
    <p:sldId id="258" r:id="rId20"/>
    <p:sldId id="261" r:id="rId21"/>
    <p:sldId id="263" r:id="rId22"/>
    <p:sldId id="264" r:id="rId23"/>
    <p:sldId id="265" r:id="rId24"/>
    <p:sldId id="266" r:id="rId25"/>
    <p:sldId id="270" r:id="rId26"/>
    <p:sldId id="272" r:id="rId27"/>
    <p:sldId id="273" r:id="rId28"/>
    <p:sldId id="274" r:id="rId29"/>
    <p:sldId id="275" r:id="rId30"/>
    <p:sldId id="276" r:id="rId31"/>
    <p:sldId id="277" r:id="rId32"/>
    <p:sldId id="279" r:id="rId33"/>
    <p:sldId id="280" r:id="rId34"/>
    <p:sldId id="283" r:id="rId35"/>
    <p:sldId id="284" r:id="rId36"/>
    <p:sldId id="260" r:id="rId37"/>
    <p:sldId id="286" r:id="rId38"/>
    <p:sldId id="287" r:id="rId39"/>
    <p:sldId id="288" r:id="rId40"/>
    <p:sldId id="300" r:id="rId41"/>
    <p:sldId id="301" r:id="rId42"/>
    <p:sldId id="304" r:id="rId43"/>
    <p:sldId id="308" r:id="rId44"/>
    <p:sldId id="310" r:id="rId45"/>
    <p:sldId id="311" r:id="rId46"/>
    <p:sldId id="312" r:id="rId47"/>
    <p:sldId id="313" r:id="rId48"/>
    <p:sldId id="314" r:id="rId49"/>
    <p:sldId id="315" r:id="rId50"/>
    <p:sldId id="259" r:id="rId51"/>
  </p:sldIdLst>
  <p:sldSz cx="9144000" cy="6858000" type="screen4x3"/>
  <p:notesSz cx="6797675" cy="9926638"/>
  <p:defaultTextStyle>
    <a:defPPr>
      <a:defRPr lang="ru-RU"/>
    </a:defPPr>
    <a:lvl1pPr marL="0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6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93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89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85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82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78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74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71" algn="l" defTabSz="9143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04" y="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кружки</c:v>
                </c:pt>
              </c:strCache>
            </c:strRef>
          </c:tx>
          <c:dLbls>
            <c:dLbl>
              <c:idx val="0"/>
              <c:layout>
                <c:manualLayout>
                  <c:x val="-0.19678149606299214"/>
                  <c:y val="-0.21599507874015747"/>
                </c:manualLayout>
              </c:layout>
              <c:spPr/>
              <c:txPr>
                <a:bodyPr/>
                <a:lstStyle/>
                <a:p>
                  <a:pPr>
                    <a:defRPr sz="32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1038074146981627"/>
                  <c:y val="-0.11955733267716535"/>
                </c:manualLayout>
              </c:layout>
              <c:spPr/>
              <c:txPr>
                <a:bodyPr/>
                <a:lstStyle/>
                <a:p>
                  <a:pPr>
                    <a:defRPr sz="32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spPr/>
              <c:txPr>
                <a:bodyPr/>
                <a:lstStyle/>
                <a:p>
                  <a:pPr>
                    <a:defRPr sz="3200" b="1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занимаются в школьных кружках</c:v>
                </c:pt>
                <c:pt idx="1">
                  <c:v>занимаются в других учреждениях доп.обр.</c:v>
                </c:pt>
                <c:pt idx="2">
                  <c:v>не организована занятость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472</c:v>
                </c:pt>
                <c:pt idx="1">
                  <c:v>183</c:v>
                </c:pt>
                <c:pt idx="2">
                  <c:v>173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0.03932</cdr:x>
      <cdr:y>0.90753</cdr:y>
    </cdr:from>
    <cdr:to>
      <cdr:x>0.18932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9688" y="3688184"/>
          <a:ext cx="914400" cy="3758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b="1" dirty="0" smtClean="0"/>
            <a:t>Всего учащихся-828</a:t>
          </a:r>
          <a:endParaRPr lang="ru-RU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BEA19-7661-413F-A29F-2C7A9037760B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5F734-C672-4BD9-AED2-F3EF72ABB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58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96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93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89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85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82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78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74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71" algn="l" defTabSz="9143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5F734-C672-4BD9-AED2-F3EF72ABB85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9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89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31463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9086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335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39" tIns="0" rIns="91439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442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54178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42004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7" indent="0" algn="r">
              <a:buNone/>
              <a:defRPr>
                <a:solidFill>
                  <a:schemeClr val="tx2"/>
                </a:solidFill>
              </a:defRPr>
            </a:lvl1pPr>
            <a:lvl2pPr marL="457196" indent="0" algn="ctr">
              <a:buNone/>
            </a:lvl2pPr>
            <a:lvl3pPr marL="914393" indent="0" algn="ctr">
              <a:buNone/>
            </a:lvl3pPr>
            <a:lvl4pPr marL="1371589" indent="0" algn="ctr">
              <a:buNone/>
            </a:lvl4pPr>
            <a:lvl5pPr marL="1828785" indent="0" algn="ctr">
              <a:buNone/>
            </a:lvl5pPr>
            <a:lvl6pPr marL="2285982" indent="0" algn="ctr">
              <a:buNone/>
            </a:lvl6pPr>
            <a:lvl7pPr marL="2743178" indent="0" algn="ctr">
              <a:buNone/>
            </a:lvl7pPr>
            <a:lvl8pPr marL="3200374" indent="0" algn="ctr">
              <a:buNone/>
            </a:lvl8pPr>
            <a:lvl9pPr marL="3657571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1D5E278-1A21-480B-A05B-9D048DA72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67101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6129983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39" rIns="91439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352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61745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65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12223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21970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470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39" tIns="0" rIns="91439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923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9581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95342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7" indent="0" algn="r">
              <a:buNone/>
              <a:defRPr>
                <a:solidFill>
                  <a:schemeClr val="tx2"/>
                </a:solidFill>
              </a:defRPr>
            </a:lvl1pPr>
            <a:lvl2pPr marL="457196" indent="0" algn="ctr">
              <a:buNone/>
            </a:lvl2pPr>
            <a:lvl3pPr marL="914393" indent="0" algn="ctr">
              <a:buNone/>
            </a:lvl3pPr>
            <a:lvl4pPr marL="1371589" indent="0" algn="ctr">
              <a:buNone/>
            </a:lvl4pPr>
            <a:lvl5pPr marL="1828785" indent="0" algn="ctr">
              <a:buNone/>
            </a:lvl5pPr>
            <a:lvl6pPr marL="2285982" indent="0" algn="ctr">
              <a:buNone/>
            </a:lvl6pPr>
            <a:lvl7pPr marL="2743178" indent="0" algn="ctr">
              <a:buNone/>
            </a:lvl7pPr>
            <a:lvl8pPr marL="3200374" indent="0" algn="ctr">
              <a:buNone/>
            </a:lvl8pPr>
            <a:lvl9pPr marL="3657571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1D5E278-1A21-480B-A05B-9D048DA72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1207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64141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1425" y="3785246"/>
            <a:ext cx="5216700" cy="1546500"/>
          </a:xfrm>
          <a:prstGeom prst="rect">
            <a:avLst/>
          </a:prstGeom>
        </p:spPr>
        <p:txBody>
          <a:bodyPr spcFirstLastPara="1" wrap="square" lIns="91424" tIns="91424" rIns="91424" bIns="91424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185C5"/>
              </a:buClr>
              <a:buSzPts val="4800"/>
              <a:buNone/>
              <a:defRPr sz="4800">
                <a:solidFill>
                  <a:srgbClr val="2185C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938246" y="3377550"/>
            <a:ext cx="7218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659861" y="3377550"/>
            <a:ext cx="7218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-1" y="3377550"/>
            <a:ext cx="7218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21425" y="3377550"/>
            <a:ext cx="52167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548642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39" rIns="91439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35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57194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155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94107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71777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66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39" tIns="0" rIns="91439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5876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5447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96540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7" indent="0" algn="r">
              <a:buNone/>
              <a:defRPr>
                <a:solidFill>
                  <a:schemeClr val="tx2"/>
                </a:solidFill>
              </a:defRPr>
            </a:lvl1pPr>
            <a:lvl2pPr marL="457196" indent="0" algn="ctr">
              <a:buNone/>
            </a:lvl2pPr>
            <a:lvl3pPr marL="914393" indent="0" algn="ctr">
              <a:buNone/>
            </a:lvl3pPr>
            <a:lvl4pPr marL="1371589" indent="0" algn="ctr">
              <a:buNone/>
            </a:lvl4pPr>
            <a:lvl5pPr marL="1828785" indent="0" algn="ctr">
              <a:buNone/>
            </a:lvl5pPr>
            <a:lvl6pPr marL="2285982" indent="0" algn="ctr">
              <a:buNone/>
            </a:lvl6pPr>
            <a:lvl7pPr marL="2743178" indent="0" algn="ctr">
              <a:buNone/>
            </a:lvl7pPr>
            <a:lvl8pPr marL="3200374" indent="0" algn="ctr">
              <a:buNone/>
            </a:lvl8pPr>
            <a:lvl9pPr marL="3657571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1D5E278-1A21-480B-A05B-9D048DA72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638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1710425" y="2882400"/>
            <a:ext cx="5723700" cy="1093200"/>
          </a:xfrm>
          <a:prstGeom prst="rect">
            <a:avLst/>
          </a:prstGeom>
        </p:spPr>
        <p:txBody>
          <a:bodyPr spcFirstLastPara="1" wrap="square" lIns="91424" tIns="91424" rIns="91424" bIns="91424" anchor="t" anchorCtr="0"/>
          <a:lstStyle>
            <a:lvl1pPr marL="457196" lvl="0" indent="-419097" algn="ctr" rtl="0">
              <a:spcBef>
                <a:spcPts val="600"/>
              </a:spcBef>
              <a:spcAft>
                <a:spcPts val="0"/>
              </a:spcAft>
              <a:buSzPts val="3000"/>
              <a:buChar char="▷"/>
              <a:defRPr i="1"/>
            </a:lvl1pPr>
            <a:lvl2pPr marL="914393" lvl="1" indent="-380997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371589" lvl="2" indent="-380997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1828785" lvl="3" indent="-342898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/>
            </a:lvl4pPr>
            <a:lvl5pPr marL="2285982" lvl="4" indent="-342898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/>
            </a:lvl5pPr>
            <a:lvl6pPr marL="2743178" lvl="5" indent="-342898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/>
            </a:lvl6pPr>
            <a:lvl7pPr marL="3200374" lvl="6" indent="-342898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/>
            </a:lvl7pPr>
            <a:lvl8pPr marL="3657571" lvl="7" indent="-342898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/>
            </a:lvl8pPr>
            <a:lvl9pPr marL="4114767" lvl="8" indent="-342898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 i="1"/>
            </a:lvl9pPr>
          </a:lstStyle>
          <a:p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3593400" y="1575225"/>
            <a:ext cx="19572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4" tIns="91424" rIns="91424" bIns="91424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9600" b="1" kern="0">
                <a:solidFill>
                  <a:srgbClr val="97ABBC"/>
                </a:solidFill>
                <a:cs typeface="Arial"/>
                <a:sym typeface="Arial"/>
              </a:rPr>
              <a:t>“</a:t>
            </a:r>
            <a:endParaRPr sz="9600" b="1" kern="0">
              <a:solidFill>
                <a:srgbClr val="97ABBC"/>
              </a:solidFill>
              <a:cs typeface="Arial"/>
              <a:sym typeface="Arial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5723283" y="2132900"/>
            <a:ext cx="17103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7434177" y="2132900"/>
            <a:ext cx="17103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0" y="2132900"/>
            <a:ext cx="17103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1710425" y="2132900"/>
            <a:ext cx="17103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-125" y="6440375"/>
            <a:ext cx="9144000" cy="417900"/>
          </a:xfrm>
          <a:prstGeom prst="rect">
            <a:avLst/>
          </a:prstGeom>
        </p:spPr>
        <p:txBody>
          <a:bodyPr spcFirstLastPara="1" wrap="square" lIns="91424" tIns="91424" rIns="91424" bIns="91424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882840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0010376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39" rIns="91439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909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83260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909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26895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62186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849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39" tIns="0" rIns="91439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4695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87196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047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4" tIns="91424" rIns="91424" bIns="91424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400"/>
          </a:xfrm>
          <a:prstGeom prst="rect">
            <a:avLst/>
          </a:prstGeom>
        </p:spPr>
        <p:txBody>
          <a:bodyPr spcFirstLastPara="1" wrap="square" lIns="91424" tIns="91424" rIns="91424" bIns="91424" anchor="t" anchorCtr="0"/>
          <a:lstStyle>
            <a:lvl1pPr marL="457196" lvl="0" indent="-419097">
              <a:spcBef>
                <a:spcPts val="600"/>
              </a:spcBef>
              <a:spcAft>
                <a:spcPts val="0"/>
              </a:spcAft>
              <a:buSzPts val="3000"/>
              <a:buChar char="▷"/>
              <a:defRPr/>
            </a:lvl1pPr>
            <a:lvl2pPr marL="914393" lvl="1" indent="-38099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589" lvl="2" indent="-38099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785" lvl="3" indent="-34289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5982" lvl="4" indent="-342898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178" lvl="5" indent="-342898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374" lvl="6" indent="-34289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571" lvl="7" indent="-342898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767" lvl="8" indent="-342898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" name="Google Shape;35;p5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5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5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4" tIns="91424" rIns="91424" bIns="91424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022349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7" indent="0" algn="r">
              <a:buNone/>
              <a:defRPr>
                <a:solidFill>
                  <a:schemeClr val="tx2"/>
                </a:solidFill>
              </a:defRPr>
            </a:lvl1pPr>
            <a:lvl2pPr marL="457196" indent="0" algn="ctr">
              <a:buNone/>
            </a:lvl2pPr>
            <a:lvl3pPr marL="914393" indent="0" algn="ctr">
              <a:buNone/>
            </a:lvl3pPr>
            <a:lvl4pPr marL="1371589" indent="0" algn="ctr">
              <a:buNone/>
            </a:lvl4pPr>
            <a:lvl5pPr marL="1828785" indent="0" algn="ctr">
              <a:buNone/>
            </a:lvl5pPr>
            <a:lvl6pPr marL="2285982" indent="0" algn="ctr">
              <a:buNone/>
            </a:lvl6pPr>
            <a:lvl7pPr marL="2743178" indent="0" algn="ctr">
              <a:buNone/>
            </a:lvl7pPr>
            <a:lvl8pPr marL="3200374" indent="0" algn="ctr">
              <a:buNone/>
            </a:lvl8pPr>
            <a:lvl9pPr marL="3657571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1D5E278-1A21-480B-A05B-9D048DA72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5262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12087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39" rIns="91439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305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88407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590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6224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2077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562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39" tIns="0" rIns="91439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646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931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4" tIns="91424" rIns="91424" bIns="91424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893625" y="1600200"/>
            <a:ext cx="3136800" cy="4967700"/>
          </a:xfrm>
          <a:prstGeom prst="rect">
            <a:avLst/>
          </a:prstGeom>
        </p:spPr>
        <p:txBody>
          <a:bodyPr spcFirstLastPara="1" wrap="square" lIns="91424" tIns="91424" rIns="91424" bIns="91424" anchor="t" anchorCtr="0"/>
          <a:lstStyle>
            <a:lvl1pPr marL="457196" lvl="0" indent="-342898">
              <a:spcBef>
                <a:spcPts val="600"/>
              </a:spcBef>
              <a:spcAft>
                <a:spcPts val="0"/>
              </a:spcAft>
              <a:buSzPts val="1800"/>
              <a:buChar char="▷"/>
              <a:defRPr sz="1800"/>
            </a:lvl1pPr>
            <a:lvl2pPr marL="914393" lvl="1" indent="-342898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589" lvl="2" indent="-342898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785" lvl="3" indent="-34289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5982" lvl="4" indent="-342898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178" lvl="5" indent="-342898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374" lvl="6" indent="-34289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571" lvl="7" indent="-342898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767" lvl="8" indent="-342898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2"/>
          </p:nvPr>
        </p:nvSpPr>
        <p:spPr>
          <a:xfrm>
            <a:off x="4219456" y="1600200"/>
            <a:ext cx="3136800" cy="4967700"/>
          </a:xfrm>
          <a:prstGeom prst="rect">
            <a:avLst/>
          </a:prstGeom>
        </p:spPr>
        <p:txBody>
          <a:bodyPr spcFirstLastPara="1" wrap="square" lIns="91424" tIns="91424" rIns="91424" bIns="91424" anchor="t" anchorCtr="0"/>
          <a:lstStyle>
            <a:lvl1pPr marL="457196" lvl="0" indent="-342898">
              <a:spcBef>
                <a:spcPts val="600"/>
              </a:spcBef>
              <a:spcAft>
                <a:spcPts val="0"/>
              </a:spcAft>
              <a:buSzPts val="1800"/>
              <a:buChar char="▷"/>
              <a:defRPr sz="1800"/>
            </a:lvl1pPr>
            <a:lvl2pPr marL="914393" lvl="1" indent="-342898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589" lvl="2" indent="-342898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785" lvl="3" indent="-34289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5982" lvl="4" indent="-342898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178" lvl="5" indent="-342898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374" lvl="6" indent="-34289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571" lvl="7" indent="-342898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767" lvl="8" indent="-342898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" name="Google Shape;44;p6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" name="Google Shape;45;p6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6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4" tIns="91424" rIns="91424" bIns="91424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691314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29139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7" indent="0" algn="r">
              <a:buNone/>
              <a:defRPr>
                <a:solidFill>
                  <a:schemeClr val="tx2"/>
                </a:solidFill>
              </a:defRPr>
            </a:lvl1pPr>
            <a:lvl2pPr marL="457196" indent="0" algn="ctr">
              <a:buNone/>
            </a:lvl2pPr>
            <a:lvl3pPr marL="914393" indent="0" algn="ctr">
              <a:buNone/>
            </a:lvl3pPr>
            <a:lvl4pPr marL="1371589" indent="0" algn="ctr">
              <a:buNone/>
            </a:lvl4pPr>
            <a:lvl5pPr marL="1828785" indent="0" algn="ctr">
              <a:buNone/>
            </a:lvl5pPr>
            <a:lvl6pPr marL="2285982" indent="0" algn="ctr">
              <a:buNone/>
            </a:lvl6pPr>
            <a:lvl7pPr marL="2743178" indent="0" algn="ctr">
              <a:buNone/>
            </a:lvl7pPr>
            <a:lvl8pPr marL="3200374" indent="0" algn="ctr">
              <a:buNone/>
            </a:lvl8pPr>
            <a:lvl9pPr marL="3657571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1D5E278-1A21-480B-A05B-9D048DA72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2412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6954076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39" rIns="91439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64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593108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30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23445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4122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565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39" tIns="0" rIns="91439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5715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4" tIns="91424" rIns="91424" bIns="91424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1"/>
          </p:nvPr>
        </p:nvSpPr>
        <p:spPr>
          <a:xfrm>
            <a:off x="893700" y="1600200"/>
            <a:ext cx="2371200" cy="4967700"/>
          </a:xfrm>
          <a:prstGeom prst="rect">
            <a:avLst/>
          </a:prstGeom>
        </p:spPr>
        <p:txBody>
          <a:bodyPr spcFirstLastPara="1" wrap="square" lIns="91424" tIns="91424" rIns="91424" bIns="91424" anchor="t" anchorCtr="0"/>
          <a:lstStyle>
            <a:lvl1pPr marL="457196" lvl="0" indent="-317498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393" lvl="1" indent="-317498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589" lvl="2" indent="-31749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785" lvl="3" indent="-317498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5982" lvl="4" indent="-317498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178" lvl="5" indent="-31749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374" lvl="6" indent="-317498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571" lvl="7" indent="-317498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767" lvl="8" indent="-31749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2"/>
          </p:nvPr>
        </p:nvSpPr>
        <p:spPr>
          <a:xfrm>
            <a:off x="3386404" y="1600200"/>
            <a:ext cx="2371200" cy="4967700"/>
          </a:xfrm>
          <a:prstGeom prst="rect">
            <a:avLst/>
          </a:prstGeom>
        </p:spPr>
        <p:txBody>
          <a:bodyPr spcFirstLastPara="1" wrap="square" lIns="91424" tIns="91424" rIns="91424" bIns="91424" anchor="t" anchorCtr="0"/>
          <a:lstStyle>
            <a:lvl1pPr marL="457196" lvl="0" indent="-317498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393" lvl="1" indent="-317498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589" lvl="2" indent="-31749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785" lvl="3" indent="-317498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5982" lvl="4" indent="-317498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178" lvl="5" indent="-31749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374" lvl="6" indent="-317498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571" lvl="7" indent="-317498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767" lvl="8" indent="-31749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3"/>
          </p:nvPr>
        </p:nvSpPr>
        <p:spPr>
          <a:xfrm>
            <a:off x="5879107" y="1600200"/>
            <a:ext cx="2371200" cy="4967700"/>
          </a:xfrm>
          <a:prstGeom prst="rect">
            <a:avLst/>
          </a:prstGeom>
        </p:spPr>
        <p:txBody>
          <a:bodyPr spcFirstLastPara="1" wrap="square" lIns="91424" tIns="91424" rIns="91424" bIns="91424" anchor="t" anchorCtr="0"/>
          <a:lstStyle>
            <a:lvl1pPr marL="457196" lvl="0" indent="-317498" rtl="0">
              <a:spcBef>
                <a:spcPts val="600"/>
              </a:spcBef>
              <a:spcAft>
                <a:spcPts val="0"/>
              </a:spcAft>
              <a:buSzPts val="1400"/>
              <a:buChar char="▷"/>
              <a:defRPr sz="1400"/>
            </a:lvl1pPr>
            <a:lvl2pPr marL="914393" lvl="1" indent="-317498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589" lvl="2" indent="-31749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785" lvl="3" indent="-317498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5982" lvl="4" indent="-317498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178" lvl="5" indent="-31749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374" lvl="6" indent="-317498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571" lvl="7" indent="-317498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767" lvl="8" indent="-31749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7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" name="Google Shape;56;p7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4" tIns="91424" rIns="91424" bIns="91424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225659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6973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55102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7" indent="0" algn="r">
              <a:buNone/>
              <a:defRPr>
                <a:solidFill>
                  <a:schemeClr val="tx2"/>
                </a:solidFill>
              </a:defRPr>
            </a:lvl1pPr>
            <a:lvl2pPr marL="457196" indent="0" algn="ctr">
              <a:buNone/>
            </a:lvl2pPr>
            <a:lvl3pPr marL="914393" indent="0" algn="ctr">
              <a:buNone/>
            </a:lvl3pPr>
            <a:lvl4pPr marL="1371589" indent="0" algn="ctr">
              <a:buNone/>
            </a:lvl4pPr>
            <a:lvl5pPr marL="1828785" indent="0" algn="ctr">
              <a:buNone/>
            </a:lvl5pPr>
            <a:lvl6pPr marL="2285982" indent="0" algn="ctr">
              <a:buNone/>
            </a:lvl6pPr>
            <a:lvl7pPr marL="2743178" indent="0" algn="ctr">
              <a:buNone/>
            </a:lvl7pPr>
            <a:lvl8pPr marL="3200374" indent="0" algn="ctr">
              <a:buNone/>
            </a:lvl8pPr>
            <a:lvl9pPr marL="3657571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1D5E278-1A21-480B-A05B-9D048DA72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56143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2295661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39" rIns="91439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686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505304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674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91889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6627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041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spcFirstLastPara="1" wrap="square" lIns="91424" tIns="91424" rIns="91424" bIns="91424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8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8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8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4" tIns="91424" rIns="91424" bIns="91424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958230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39" tIns="0" rIns="91439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994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0553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79553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22492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3338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6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9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5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63784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43064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0783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90999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52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body" idx="1"/>
          </p:nvPr>
        </p:nvSpPr>
        <p:spPr>
          <a:xfrm>
            <a:off x="893700" y="6199950"/>
            <a:ext cx="6462600" cy="467700"/>
          </a:xfrm>
          <a:prstGeom prst="rect">
            <a:avLst/>
          </a:prstGeom>
        </p:spPr>
        <p:txBody>
          <a:bodyPr spcFirstLastPara="1" wrap="square" lIns="91424" tIns="91424" rIns="91424" bIns="91424" anchor="b" anchorCtr="0"/>
          <a:lstStyle>
            <a:lvl1pPr marL="457196" lvl="0" indent="-228598">
              <a:spcBef>
                <a:spcPts val="360"/>
              </a:spcBef>
              <a:spcAft>
                <a:spcPts val="0"/>
              </a:spcAft>
              <a:buClr>
                <a:srgbClr val="2185C5"/>
              </a:buClr>
              <a:buSzPts val="1400"/>
              <a:buNone/>
              <a:defRPr sz="1400">
                <a:solidFill>
                  <a:srgbClr val="2185C5"/>
                </a:solidFill>
              </a:defRPr>
            </a:lvl1pPr>
          </a:lstStyle>
          <a:p>
            <a:endParaRPr/>
          </a:p>
        </p:txBody>
      </p:sp>
      <p:sp>
        <p:nvSpPr>
          <p:cNvPr id="67" name="Google Shape;67;p9"/>
          <p:cNvSpPr/>
          <p:nvPr/>
        </p:nvSpPr>
        <p:spPr>
          <a:xfrm>
            <a:off x="7356366" y="6755100"/>
            <a:ext cx="893700" cy="1029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68;p9"/>
          <p:cNvSpPr/>
          <p:nvPr/>
        </p:nvSpPr>
        <p:spPr>
          <a:xfrm>
            <a:off x="8250312" y="6755100"/>
            <a:ext cx="893700" cy="1029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" name="Google Shape;69;p9"/>
          <p:cNvSpPr/>
          <p:nvPr/>
        </p:nvSpPr>
        <p:spPr>
          <a:xfrm>
            <a:off x="0" y="6755100"/>
            <a:ext cx="893700" cy="1029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70;p9"/>
          <p:cNvSpPr/>
          <p:nvPr/>
        </p:nvSpPr>
        <p:spPr>
          <a:xfrm>
            <a:off x="893710" y="6755100"/>
            <a:ext cx="6462600" cy="1029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</p:spPr>
        <p:txBody>
          <a:bodyPr spcFirstLastPara="1" wrap="square" lIns="91424" tIns="91424" rIns="91424" bIns="91424" anchor="t" anchorCtr="0">
            <a:noAutofit/>
          </a:bodyPr>
          <a:lstStyle>
            <a:lvl1pPr lvl="0">
              <a:buNone/>
              <a:defRPr>
                <a:solidFill>
                  <a:srgbClr val="2185C5"/>
                </a:solidFill>
              </a:defRPr>
            </a:lvl1pPr>
            <a:lvl2pPr lvl="1">
              <a:buNone/>
              <a:defRPr>
                <a:solidFill>
                  <a:srgbClr val="2185C5"/>
                </a:solidFill>
              </a:defRPr>
            </a:lvl2pPr>
            <a:lvl3pPr lvl="2">
              <a:buNone/>
              <a:defRPr>
                <a:solidFill>
                  <a:srgbClr val="2185C5"/>
                </a:solidFill>
              </a:defRPr>
            </a:lvl3pPr>
            <a:lvl4pPr lvl="3">
              <a:buNone/>
              <a:defRPr>
                <a:solidFill>
                  <a:srgbClr val="2185C5"/>
                </a:solidFill>
              </a:defRPr>
            </a:lvl4pPr>
            <a:lvl5pPr lvl="4">
              <a:buNone/>
              <a:defRPr>
                <a:solidFill>
                  <a:srgbClr val="2185C5"/>
                </a:solidFill>
              </a:defRPr>
            </a:lvl5pPr>
            <a:lvl6pPr lvl="5">
              <a:buNone/>
              <a:defRPr>
                <a:solidFill>
                  <a:srgbClr val="2185C5"/>
                </a:solidFill>
              </a:defRPr>
            </a:lvl6pPr>
            <a:lvl7pPr lvl="6">
              <a:buNone/>
              <a:defRPr>
                <a:solidFill>
                  <a:srgbClr val="2185C5"/>
                </a:solidFill>
              </a:defRPr>
            </a:lvl7pPr>
            <a:lvl8pPr lvl="7">
              <a:buNone/>
              <a:defRPr>
                <a:solidFill>
                  <a:srgbClr val="2185C5"/>
                </a:solidFill>
              </a:defRPr>
            </a:lvl8pPr>
            <a:lvl9pPr lvl="8">
              <a:buNone/>
              <a:defRPr>
                <a:solidFill>
                  <a:srgbClr val="2185C5"/>
                </a:solidFill>
              </a:defRPr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425490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47228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2" indent="0">
              <a:buNone/>
              <a:defRPr sz="1600"/>
            </a:lvl2pPr>
            <a:lvl3pPr marL="512064" indent="0">
              <a:buNone/>
              <a:defRPr sz="1300"/>
            </a:lvl3pPr>
            <a:lvl4pPr marL="768096" indent="0">
              <a:buNone/>
              <a:defRPr sz="1100"/>
            </a:lvl4pPr>
            <a:lvl5pPr marL="1024128" indent="0">
              <a:buNone/>
              <a:defRPr sz="1100"/>
            </a:lvl5pPr>
            <a:lvl6pPr marL="1280160" indent="0">
              <a:buNone/>
              <a:defRPr sz="1100"/>
            </a:lvl6pPr>
            <a:lvl7pPr marL="1536192" indent="0">
              <a:buNone/>
              <a:defRPr sz="1100"/>
            </a:lvl7pPr>
            <a:lvl8pPr marL="1792224" indent="0">
              <a:buNone/>
              <a:defRPr sz="1100"/>
            </a:lvl8pPr>
            <a:lvl9pPr marL="2048256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32660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67293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58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27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06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6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7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51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067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9440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3025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587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5771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5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196" indent="0">
              <a:buNone/>
              <a:defRPr sz="2800"/>
            </a:lvl2pPr>
            <a:lvl3pPr marL="914393" indent="0">
              <a:buNone/>
              <a:defRPr sz="2400"/>
            </a:lvl3pPr>
            <a:lvl4pPr marL="1371589" indent="0">
              <a:buNone/>
              <a:defRPr sz="2000"/>
            </a:lvl4pPr>
            <a:lvl5pPr marL="1828785" indent="0">
              <a:buNone/>
              <a:defRPr sz="2000"/>
            </a:lvl5pPr>
            <a:lvl6pPr marL="2285982" indent="0">
              <a:buNone/>
              <a:defRPr sz="2000"/>
            </a:lvl6pPr>
            <a:lvl7pPr marL="2743178" indent="0">
              <a:buNone/>
              <a:defRPr sz="2000"/>
            </a:lvl7pPr>
            <a:lvl8pPr marL="3200374" indent="0">
              <a:buNone/>
              <a:defRPr sz="2000"/>
            </a:lvl8pPr>
            <a:lvl9pPr marL="3657571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7248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138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91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97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9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6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7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7541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0798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941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6586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3916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240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5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196" indent="0">
              <a:buNone/>
              <a:defRPr sz="2800"/>
            </a:lvl2pPr>
            <a:lvl3pPr marL="914393" indent="0">
              <a:buNone/>
              <a:defRPr sz="2400"/>
            </a:lvl3pPr>
            <a:lvl4pPr marL="1371589" indent="0">
              <a:buNone/>
              <a:defRPr sz="2000"/>
            </a:lvl4pPr>
            <a:lvl5pPr marL="1828785" indent="0">
              <a:buNone/>
              <a:defRPr sz="2000"/>
            </a:lvl5pPr>
            <a:lvl6pPr marL="2285982" indent="0">
              <a:buNone/>
              <a:defRPr sz="2000"/>
            </a:lvl6pPr>
            <a:lvl7pPr marL="2743178" indent="0">
              <a:buNone/>
              <a:defRPr sz="2000"/>
            </a:lvl7pPr>
            <a:lvl8pPr marL="3200374" indent="0">
              <a:buNone/>
              <a:defRPr sz="2000"/>
            </a:lvl8pPr>
            <a:lvl9pPr marL="3657571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71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33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06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2080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0751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6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7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236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247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455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7835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461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877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5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196" indent="0">
              <a:buNone/>
              <a:defRPr sz="2800"/>
            </a:lvl2pPr>
            <a:lvl3pPr marL="914393" indent="0">
              <a:buNone/>
              <a:defRPr sz="2400"/>
            </a:lvl3pPr>
            <a:lvl4pPr marL="1371589" indent="0">
              <a:buNone/>
              <a:defRPr sz="2000"/>
            </a:lvl4pPr>
            <a:lvl5pPr marL="1828785" indent="0">
              <a:buNone/>
              <a:defRPr sz="2000"/>
            </a:lvl5pPr>
            <a:lvl6pPr marL="2285982" indent="0">
              <a:buNone/>
              <a:defRPr sz="2000"/>
            </a:lvl6pPr>
            <a:lvl7pPr marL="2743178" indent="0">
              <a:buNone/>
              <a:defRPr sz="2000"/>
            </a:lvl7pPr>
            <a:lvl8pPr marL="3200374" indent="0">
              <a:buNone/>
              <a:defRPr sz="2000"/>
            </a:lvl8pPr>
            <a:lvl9pPr marL="3657571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7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8983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009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7" indent="0" algn="r">
              <a:buNone/>
              <a:defRPr>
                <a:solidFill>
                  <a:schemeClr val="tx2"/>
                </a:solidFill>
              </a:defRPr>
            </a:lvl1pPr>
            <a:lvl2pPr marL="457196" indent="0" algn="ctr">
              <a:buNone/>
            </a:lvl2pPr>
            <a:lvl3pPr marL="914393" indent="0" algn="ctr">
              <a:buNone/>
            </a:lvl3pPr>
            <a:lvl4pPr marL="1371589" indent="0" algn="ctr">
              <a:buNone/>
            </a:lvl4pPr>
            <a:lvl5pPr marL="1828785" indent="0" algn="ctr">
              <a:buNone/>
            </a:lvl5pPr>
            <a:lvl6pPr marL="2285982" indent="0" algn="ctr">
              <a:buNone/>
            </a:lvl6pPr>
            <a:lvl7pPr marL="2743178" indent="0" algn="ctr">
              <a:buNone/>
            </a:lvl7pPr>
            <a:lvl8pPr marL="3200374" indent="0" algn="ctr">
              <a:buNone/>
            </a:lvl8pPr>
            <a:lvl9pPr marL="3657571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1D5E278-1A21-480B-A05B-9D048DA72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716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046578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39" rIns="91439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537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3356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958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57463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1165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15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39" tIns="0" rIns="91439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2632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1317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959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332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844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6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7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150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355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3334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4242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48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6184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5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196" indent="0">
              <a:buNone/>
              <a:defRPr sz="2800"/>
            </a:lvl2pPr>
            <a:lvl3pPr marL="914393" indent="0">
              <a:buNone/>
              <a:defRPr sz="2400"/>
            </a:lvl3pPr>
            <a:lvl4pPr marL="1371589" indent="0">
              <a:buNone/>
              <a:defRPr sz="2000"/>
            </a:lvl4pPr>
            <a:lvl5pPr marL="1828785" indent="0">
              <a:buNone/>
              <a:defRPr sz="2000"/>
            </a:lvl5pPr>
            <a:lvl6pPr marL="2285982" indent="0">
              <a:buNone/>
              <a:defRPr sz="2000"/>
            </a:lvl6pPr>
            <a:lvl7pPr marL="2743178" indent="0">
              <a:buNone/>
              <a:defRPr sz="2000"/>
            </a:lvl7pPr>
            <a:lvl8pPr marL="3200374" indent="0">
              <a:buNone/>
              <a:defRPr sz="2000"/>
            </a:lvl8pPr>
            <a:lvl9pPr marL="3657571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7041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4162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1679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87036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046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0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9" y="4087563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6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6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39" tIns="45720" rIns="91439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7" y="1437449"/>
            <a:ext cx="641773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1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0117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3974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196" indent="0">
              <a:buNone/>
              <a:defRPr sz="2000" b="1"/>
            </a:lvl2pPr>
            <a:lvl3pPr marL="914393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2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88631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44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2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8107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1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9122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7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5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196" indent="0">
              <a:buNone/>
              <a:defRPr sz="2800"/>
            </a:lvl2pPr>
            <a:lvl3pPr marL="914393" indent="0">
              <a:buNone/>
              <a:defRPr sz="2400"/>
            </a:lvl3pPr>
            <a:lvl4pPr marL="1371589" indent="0">
              <a:buNone/>
              <a:defRPr sz="2000"/>
            </a:lvl4pPr>
            <a:lvl5pPr marL="1828785" indent="0">
              <a:buNone/>
              <a:defRPr sz="2000"/>
            </a:lvl5pPr>
            <a:lvl6pPr marL="2285982" indent="0">
              <a:buNone/>
              <a:defRPr sz="2000"/>
            </a:lvl6pPr>
            <a:lvl7pPr marL="2743178" indent="0">
              <a:buNone/>
              <a:defRPr sz="2000"/>
            </a:lvl7pPr>
            <a:lvl8pPr marL="3200374" indent="0">
              <a:buNone/>
              <a:defRPr sz="2000"/>
            </a:lvl8pPr>
            <a:lvl9pPr marL="3657571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97290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83363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9183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7" indent="0" algn="r">
              <a:buNone/>
              <a:defRPr>
                <a:solidFill>
                  <a:schemeClr val="tx2"/>
                </a:solidFill>
              </a:defRPr>
            </a:lvl1pPr>
            <a:lvl2pPr marL="457196" indent="0" algn="ctr">
              <a:buNone/>
            </a:lvl2pPr>
            <a:lvl3pPr marL="914393" indent="0" algn="ctr">
              <a:buNone/>
            </a:lvl3pPr>
            <a:lvl4pPr marL="1371589" indent="0" algn="ctr">
              <a:buNone/>
            </a:lvl4pPr>
            <a:lvl5pPr marL="1828785" indent="0" algn="ctr">
              <a:buNone/>
            </a:lvl5pPr>
            <a:lvl6pPr marL="2285982" indent="0" algn="ctr">
              <a:buNone/>
            </a:lvl6pPr>
            <a:lvl7pPr marL="2743178" indent="0" algn="ctr">
              <a:buNone/>
            </a:lvl7pPr>
            <a:lvl8pPr marL="3200374" indent="0" algn="ctr">
              <a:buNone/>
            </a:lvl8pPr>
            <a:lvl9pPr marL="3657571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1D5E278-1A21-480B-A05B-9D048DA72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8973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3843451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39" rIns="91439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422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58457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79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88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6" indent="0">
              <a:buNone/>
              <a:defRPr sz="2800"/>
            </a:lvl2pPr>
            <a:lvl3pPr marL="914393" indent="0">
              <a:buNone/>
              <a:defRPr sz="2400"/>
            </a:lvl3pPr>
            <a:lvl4pPr marL="1371589" indent="0">
              <a:buNone/>
              <a:defRPr sz="2000"/>
            </a:lvl4pPr>
            <a:lvl5pPr marL="1828785" indent="0">
              <a:buNone/>
              <a:defRPr sz="2000"/>
            </a:lvl5pPr>
            <a:lvl6pPr marL="2285982" indent="0">
              <a:buNone/>
              <a:defRPr sz="2000"/>
            </a:lvl6pPr>
            <a:lvl7pPr marL="2743178" indent="0">
              <a:buNone/>
              <a:defRPr sz="2000"/>
            </a:lvl7pPr>
            <a:lvl8pPr marL="3200374" indent="0">
              <a:buNone/>
              <a:defRPr sz="2000"/>
            </a:lvl8pPr>
            <a:lvl9pPr marL="365757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6" indent="0">
              <a:buNone/>
              <a:defRPr sz="1200"/>
            </a:lvl2pPr>
            <a:lvl3pPr marL="914393" indent="0">
              <a:buNone/>
              <a:defRPr sz="1000"/>
            </a:lvl3pPr>
            <a:lvl4pPr marL="1371589" indent="0">
              <a:buNone/>
              <a:defRPr sz="900"/>
            </a:lvl4pPr>
            <a:lvl5pPr marL="1828785" indent="0">
              <a:buNone/>
              <a:defRPr sz="900"/>
            </a:lvl5pPr>
            <a:lvl6pPr marL="2285982" indent="0">
              <a:buNone/>
              <a:defRPr sz="900"/>
            </a:lvl6pPr>
            <a:lvl7pPr marL="2743178" indent="0">
              <a:buNone/>
              <a:defRPr sz="900"/>
            </a:lvl7pPr>
            <a:lvl8pPr marL="3200374" indent="0">
              <a:buNone/>
              <a:defRPr sz="900"/>
            </a:lvl8pPr>
            <a:lvl9pPr marL="36575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75178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69186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02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39" tIns="0" rIns="91439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858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8331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1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5259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7" indent="0" algn="r">
              <a:buNone/>
              <a:defRPr>
                <a:solidFill>
                  <a:schemeClr val="tx2"/>
                </a:solidFill>
              </a:defRPr>
            </a:lvl1pPr>
            <a:lvl2pPr marL="457196" indent="0" algn="ctr">
              <a:buNone/>
            </a:lvl2pPr>
            <a:lvl3pPr marL="914393" indent="0" algn="ctr">
              <a:buNone/>
            </a:lvl3pPr>
            <a:lvl4pPr marL="1371589" indent="0" algn="ctr">
              <a:buNone/>
            </a:lvl4pPr>
            <a:lvl5pPr marL="1828785" indent="0" algn="ctr">
              <a:buNone/>
            </a:lvl5pPr>
            <a:lvl6pPr marL="2285982" indent="0" algn="ctr">
              <a:buNone/>
            </a:lvl6pPr>
            <a:lvl7pPr marL="2743178" indent="0" algn="ctr">
              <a:buNone/>
            </a:lvl7pPr>
            <a:lvl8pPr marL="3200374" indent="0" algn="ctr">
              <a:buNone/>
            </a:lvl8pPr>
            <a:lvl9pPr marL="3657571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/>
              <a:pPr/>
              <a:t>02.09.2020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1D5E278-1A21-480B-A05B-9D048DA72A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5323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7898598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39" rIns="91439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9" tIns="45720" rIns="91439" bIns="45720"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002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68D4A0-81F4-4D22-B126-5B8D382266E9}" type="datetimeFigureOut">
              <a:rPr lang="ru-RU" smtClean="0">
                <a:solidFill>
                  <a:prstClr val="white"/>
                </a:solidFill>
              </a:rPr>
              <a:pPr/>
              <a:t>02.09.2020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D5E278-1A21-480B-A05B-9D048DA72A93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634868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77.xml"/><Relationship Id="rId10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9" tIns="45720" rIns="91439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9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4" indent="-285748" algn="l" defTabSz="91439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1" indent="-228598" algn="l" defTabSz="91439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7" indent="-228598" algn="l" defTabSz="91439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3" indent="-228598" algn="l" defTabSz="91439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0" indent="-228598" algn="l" defTabSz="9143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76" indent="-228598" algn="l" defTabSz="9143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72" indent="-228598" algn="l" defTabSz="9143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69" indent="-228598" algn="l" defTabSz="9143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 lIns="91439" tIns="45720" rIns="91439" bIns="4572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95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57" indent="-256030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87" indent="-228598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29" indent="-228598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91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9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187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85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383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82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 lIns="91439" tIns="45720" rIns="91439" bIns="4572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93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57" indent="-256030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87" indent="-228598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29" indent="-228598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91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9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187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85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383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82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 lIns="91439" tIns="45720" rIns="91439" bIns="4572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78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57" indent="-256030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87" indent="-228598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29" indent="-228598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91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9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187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85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383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82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 lIns="91439" tIns="45720" rIns="91439" bIns="4572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41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57" indent="-256030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87" indent="-228598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29" indent="-228598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91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9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187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85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383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82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 lIns="91439" tIns="45720" rIns="91439" bIns="4572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3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57" indent="-256030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87" indent="-228598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29" indent="-228598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91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9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187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85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383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82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 lIns="91439" tIns="45720" rIns="91439" bIns="4572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35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57" indent="-256030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87" indent="-228598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29" indent="-228598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91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9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187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85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383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82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 lIns="91439" tIns="45720" rIns="91439" bIns="4572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1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57" indent="-256030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87" indent="-228598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29" indent="-228598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91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9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187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85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383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82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27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</p:sldLayoutIdLst>
  <p:txStyles>
    <p:titleStyle>
      <a:lvl1pPr algn="ctr" defTabSz="512064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4" indent="-192024" algn="l" defTabSz="5120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52" indent="-160020" algn="l" defTabSz="5120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" indent="-128016" algn="l" defTabSz="512064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" indent="-128016" algn="l" defTabSz="512064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4" tIns="91424" rIns="91424" bIns="91424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ts val="36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4" tIns="91424" rIns="91424" bIns="91424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677480"/>
              </a:buClr>
              <a:buSzPts val="3000"/>
              <a:buFont typeface="Lato"/>
              <a:buChar char="▷"/>
              <a:defRPr sz="30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○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2400"/>
              <a:buFont typeface="Lato"/>
              <a:buChar char="■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●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○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677480"/>
              </a:buClr>
              <a:buSzPts val="1800"/>
              <a:buFont typeface="Lato"/>
              <a:buChar char="■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75" y="6364177"/>
            <a:ext cx="5487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4" tIns="91424" rIns="91424" bIns="91424" anchor="t" anchorCtr="0">
            <a:noAutofit/>
          </a:bodyPr>
          <a:lstStyle>
            <a:lvl1pPr lvl="0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00">
                <a:solidFill>
                  <a:srgbClr val="97ABBC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1011770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39" tIns="45720" rIns="91439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3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5"/>
            <a:ext cx="1161827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39" tIns="45720" rIns="91439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6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393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1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5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56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2991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29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66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03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41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178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39" tIns="45720" rIns="91439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3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5"/>
            <a:ext cx="1161827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39" tIns="45720" rIns="91439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78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defTabSz="914393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1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5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56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2991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29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66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03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41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178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39" tIns="45720" rIns="91439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3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5"/>
            <a:ext cx="1161827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39" tIns="45720" rIns="91439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49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914393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1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5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56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2991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29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66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03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41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178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 lIns="91439" tIns="45720" rIns="91439" bIns="4572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9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57" indent="-256030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87" indent="-228598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29" indent="-228598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91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9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187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85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383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82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39" tIns="45720" rIns="91439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3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5"/>
            <a:ext cx="1161827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39" tIns="45720" rIns="91439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04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ctr" defTabSz="914393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1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5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56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2991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29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66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03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41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178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20" rIns="91439" bIns="45720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30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39" tIns="45720" rIns="91439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3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73E87"/>
                </a:solidFill>
              </a:rPr>
              <a:pPr/>
              <a:t>02.09.2020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6"/>
            <a:ext cx="3786691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5"/>
            <a:ext cx="1161827" cy="365125"/>
          </a:xfrm>
          <a:prstGeom prst="rect">
            <a:avLst/>
          </a:prstGeom>
        </p:spPr>
        <p:txBody>
          <a:bodyPr vert="horz" lIns="91439" tIns="45720" rIns="91439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39" tIns="45720" rIns="91439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254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ctr" defTabSz="914393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1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58" indent="-27431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56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2991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29" indent="-228598" algn="l" defTabSz="914393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66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03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41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178" indent="-228598" algn="l" defTabSz="914393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defTabSz="9143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2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9" tIns="45720" rIns="91439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39" tIns="45720" rIns="91439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6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9" tIns="45720" rIns="91439" bIns="4572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 lIns="91439" tIns="45720" rIns="91439" bIns="4572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68D4A0-81F4-4D22-B126-5B8D382266E9}" type="datetimeFigureOut">
              <a:rPr lang="ru-RU" smtClean="0">
                <a:solidFill>
                  <a:prstClr val="black"/>
                </a:solidFill>
              </a:rPr>
              <a:pPr/>
              <a:t>02.09.2020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lIns="91439" tIns="45720" rIns="91439" bIns="45720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1D5E278-1A21-480B-A05B-9D048DA72A9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14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57" indent="-256030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87" indent="-228598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29" indent="-228598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91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9" indent="-228598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187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785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383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982" indent="-228598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7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7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0.png"/><Relationship Id="rId7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3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6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79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5" y="2276873"/>
            <a:ext cx="7936401" cy="461665"/>
          </a:xfrm>
          <a:prstGeom prst="rect">
            <a:avLst/>
          </a:prstGeom>
          <a:noFill/>
        </p:spPr>
        <p:txBody>
          <a:bodyPr wrap="none" lIns="91439" tIns="45720" rIns="91439" bIns="45720" rtlCol="0">
            <a:spAutoFit/>
          </a:bodyPr>
          <a:lstStyle/>
          <a:p>
            <a:r>
              <a:rPr lang="ru-RU" sz="2400" b="1" dirty="0"/>
              <a:t>Анализ воспитательной работы за 2019-2020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434070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22520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работы с учащимися группы риска, путем вовлечения</a:t>
            </a:r>
            <a:r>
              <a:rPr lang="en-US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кружки и секции .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564446"/>
              </p:ext>
            </p:extLst>
          </p:nvPr>
        </p:nvGraphicFramePr>
        <p:xfrm>
          <a:off x="251521" y="4365104"/>
          <a:ext cx="5400599" cy="1889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1373"/>
                <a:gridCol w="1739713"/>
                <a:gridCol w="1189513"/>
              </a:tblGrid>
              <a:tr h="109728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несовершеннолетних, состоящих на ВШУ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2019-2020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Занятость дополнительным образованием н/летних состоящих на ВШУ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человек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43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989332"/>
              </p:ext>
            </p:extLst>
          </p:nvPr>
        </p:nvGraphicFramePr>
        <p:xfrm>
          <a:off x="3059832" y="2205673"/>
          <a:ext cx="5688632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5418"/>
                <a:gridCol w="1929560"/>
                <a:gridCol w="1153654"/>
              </a:tblGrid>
              <a:tr h="82296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несовершеннолетних, состоящих на ПДН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2019-2020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Занятость дополнительным образованием н/летних состоящих на ПДН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человек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43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200150" y="3589538"/>
            <a:ext cx="5724642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39" tIns="45720" rIns="91439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539746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					</a:t>
            </a:r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indent="539746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62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7249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Отряд «</a:t>
            </a:r>
            <a:r>
              <a:rPr lang="ru-RU" dirty="0" err="1" smtClean="0">
                <a:solidFill>
                  <a:schemeClr val="tx1"/>
                </a:solidFill>
              </a:rPr>
              <a:t>СаМоСтоятельных</a:t>
            </a:r>
            <a:r>
              <a:rPr lang="ru-RU" dirty="0" smtClean="0">
                <a:solidFill>
                  <a:schemeClr val="tx1"/>
                </a:solidFill>
              </a:rPr>
              <a:t> детей».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Учитель\Downloads\IMG-20191122-WA0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62473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82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" y="260350"/>
            <a:ext cx="8507413" cy="6481763"/>
          </a:xfrm>
        </p:spPr>
        <p:txBody>
          <a:bodyPr>
            <a:normAutofit lnSpcReduction="10000"/>
          </a:bodyPr>
          <a:lstStyle/>
          <a:p>
            <a:pPr marL="109727" indent="0" algn="r">
              <a:buNone/>
            </a:pPr>
            <a:r>
              <a:rPr lang="ru-RU" dirty="0" smtClean="0"/>
              <a:t>В школе проводятся </a:t>
            </a:r>
          </a:p>
          <a:p>
            <a:pPr marL="109727" indent="0" algn="r">
              <a:buNone/>
            </a:pPr>
            <a:r>
              <a:rPr lang="ru-RU" dirty="0" smtClean="0"/>
              <a:t>всевозможные</a:t>
            </a:r>
          </a:p>
          <a:p>
            <a:pPr marL="109727" indent="0" algn="r">
              <a:buNone/>
            </a:pPr>
            <a:r>
              <a:rPr lang="ru-RU" dirty="0" smtClean="0"/>
              <a:t> мероприятия </a:t>
            </a:r>
          </a:p>
          <a:p>
            <a:pPr marL="109727" indent="0" algn="r">
              <a:buNone/>
            </a:pPr>
            <a:r>
              <a:rPr lang="ru-RU" dirty="0" smtClean="0"/>
              <a:t>по профилактике </a:t>
            </a:r>
          </a:p>
          <a:p>
            <a:pPr marL="109727" indent="0" algn="r">
              <a:buNone/>
            </a:pPr>
            <a:r>
              <a:rPr lang="ru-RU" dirty="0" smtClean="0"/>
              <a:t>асоциальных</a:t>
            </a:r>
          </a:p>
          <a:p>
            <a:pPr marL="109727" indent="0" algn="r">
              <a:buNone/>
            </a:pPr>
            <a:r>
              <a:rPr lang="ru-RU" dirty="0" smtClean="0"/>
              <a:t> явлений и </a:t>
            </a:r>
          </a:p>
          <a:p>
            <a:pPr marL="109727" indent="0" algn="r">
              <a:buNone/>
            </a:pPr>
            <a:r>
              <a:rPr lang="ru-RU" dirty="0" smtClean="0"/>
              <a:t>пропаганде ЗОЖ</a:t>
            </a:r>
          </a:p>
          <a:p>
            <a:pPr marL="109727" indent="0">
              <a:buNone/>
            </a:pPr>
            <a:r>
              <a:rPr lang="ru-RU" dirty="0" smtClean="0"/>
              <a:t>С этой целю приглашались </a:t>
            </a:r>
          </a:p>
          <a:p>
            <a:pPr marL="109727" indent="0">
              <a:buNone/>
            </a:pPr>
            <a:r>
              <a:rPr lang="ru-RU" dirty="0" smtClean="0"/>
              <a:t>Специалисты из организации </a:t>
            </a:r>
          </a:p>
          <a:p>
            <a:pPr marL="109727" indent="0">
              <a:buNone/>
            </a:pPr>
            <a:r>
              <a:rPr lang="ru-RU" dirty="0" smtClean="0"/>
              <a:t>«Медики-волонтеры»</a:t>
            </a:r>
          </a:p>
          <a:p>
            <a:pPr marL="109727" indent="0">
              <a:buNone/>
            </a:pPr>
            <a:r>
              <a:rPr lang="ru-RU" dirty="0" smtClean="0"/>
              <a:t>Они проводили </a:t>
            </a:r>
            <a:r>
              <a:rPr lang="ru-RU" dirty="0" err="1" smtClean="0"/>
              <a:t>квест</a:t>
            </a:r>
            <a:r>
              <a:rPr lang="ru-RU" dirty="0" smtClean="0"/>
              <a:t> по теме </a:t>
            </a:r>
          </a:p>
          <a:p>
            <a:pPr marL="109727" indent="0">
              <a:buNone/>
            </a:pPr>
            <a:r>
              <a:rPr lang="ru-RU" dirty="0" smtClean="0"/>
              <a:t>«ЗОЖ» для учеников 5ых классов</a:t>
            </a:r>
          </a:p>
          <a:p>
            <a:pPr marL="109727" indent="0">
              <a:buNone/>
            </a:pPr>
            <a:r>
              <a:rPr lang="ru-RU" dirty="0" smtClean="0"/>
              <a:t>И </a:t>
            </a:r>
            <a:r>
              <a:rPr lang="ru-RU" dirty="0" err="1" smtClean="0"/>
              <a:t>брейн</a:t>
            </a:r>
            <a:r>
              <a:rPr lang="ru-RU" dirty="0" smtClean="0"/>
              <a:t>-ринг на тему «ВИЧ.</a:t>
            </a:r>
          </a:p>
          <a:p>
            <a:pPr marL="109727" indent="0">
              <a:buNone/>
            </a:pPr>
            <a:r>
              <a:rPr lang="ru-RU" dirty="0" smtClean="0"/>
              <a:t>СПИД» для учеников 10-11 </a:t>
            </a:r>
          </a:p>
          <a:p>
            <a:pPr marL="109727" indent="0">
              <a:buNone/>
            </a:pPr>
            <a:r>
              <a:rPr lang="ru-RU" dirty="0" smtClean="0"/>
              <a:t>классов </a:t>
            </a:r>
            <a:endParaRPr lang="ru-RU" dirty="0"/>
          </a:p>
        </p:txBody>
      </p:sp>
      <p:pic>
        <p:nvPicPr>
          <p:cNvPr id="3074" name="Picture 2" descr="C:\Users\Учитель\Downloads\IMG_20191128_193738_2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60649"/>
            <a:ext cx="3672407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Учитель\Desktop\фото\Screenshot_20191203-20193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040" y="3572636"/>
            <a:ext cx="2988961" cy="328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18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44825"/>
            <a:ext cx="8229600" cy="416246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Так же проводились интерактивные лекции по теме «</a:t>
            </a:r>
            <a:r>
              <a:rPr lang="ru-RU" sz="2800" dirty="0" err="1"/>
              <a:t>Вич</a:t>
            </a:r>
            <a:r>
              <a:rPr lang="ru-RU" sz="2800" dirty="0"/>
              <a:t>. </a:t>
            </a:r>
            <a:r>
              <a:rPr lang="ru-RU" sz="2800" dirty="0" err="1"/>
              <a:t>Спид</a:t>
            </a:r>
            <a:r>
              <a:rPr lang="ru-RU" sz="2800" dirty="0"/>
              <a:t>.» с последующим анкетированием полученных знаний. (для учеников 9-11 классов)</a:t>
            </a:r>
          </a:p>
        </p:txBody>
      </p:sp>
      <p:pic>
        <p:nvPicPr>
          <p:cNvPr id="8194" name="Picture 2" descr="C:\Users\Учитель\Desktop\фото\IMG_20191206_1134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65" y="1844824"/>
            <a:ext cx="3048339" cy="228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Учитель\Desktop\фото\IMG_20191206_1131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1844824"/>
            <a:ext cx="3048339" cy="228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Учитель\Desktop\фото\IMG_20191203_1202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3248980"/>
            <a:ext cx="242518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46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Здоровая пробежка</a:t>
            </a:r>
          </a:p>
          <a:p>
            <a:r>
              <a:rPr lang="ru-RU" dirty="0" smtClean="0"/>
              <a:t>Здоровая мама-здоровый ребенок</a:t>
            </a:r>
          </a:p>
          <a:p>
            <a:r>
              <a:rPr lang="ru-RU" dirty="0" smtClean="0"/>
              <a:t>Количество свечек зависит от тебя</a:t>
            </a:r>
          </a:p>
          <a:p>
            <a:r>
              <a:rPr lang="ru-RU" dirty="0" smtClean="0"/>
              <a:t>Яркая здоровая зимушка-зима</a:t>
            </a:r>
          </a:p>
          <a:p>
            <a:r>
              <a:rPr lang="ru-RU" dirty="0"/>
              <a:t>Будь готов! Скажи нет</a:t>
            </a:r>
            <a:endParaRPr lang="ru-RU" dirty="0" smtClean="0"/>
          </a:p>
          <a:p>
            <a:r>
              <a:rPr lang="ru-RU" dirty="0" smtClean="0"/>
              <a:t>Великая Победа</a:t>
            </a:r>
          </a:p>
          <a:p>
            <a:r>
              <a:rPr lang="ru-RU" dirty="0" smtClean="0"/>
              <a:t>Всероссийский день без табака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СМС-дети </a:t>
            </a:r>
            <a:r>
              <a:rPr lang="ru-RU" dirty="0"/>
              <a:t>принимали участие во всех республиканских акциях </a:t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 descr="C:\Users\Учитель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37112"/>
            <a:ext cx="2294120" cy="223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4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Мероприятие «Здоровая мама-здоровый ребенок»</a:t>
            </a:r>
            <a:endParaRPr lang="ru-RU" dirty="0"/>
          </a:p>
        </p:txBody>
      </p:sp>
      <p:pic>
        <p:nvPicPr>
          <p:cNvPr id="6146" name="Picture 2" descr="C:\Users\Учитель\Downloads\IMG-20191122-WA0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40968"/>
            <a:ext cx="4307658" cy="323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Учитель\Downloads\IMG-20191122-WA0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0" y="1412776"/>
            <a:ext cx="3938389" cy="295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Учитель\Desktop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09" y="4869161"/>
            <a:ext cx="1889865" cy="184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47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Акция «Будь готов! Скажи нет!»</a:t>
            </a:r>
            <a:endParaRPr lang="ru-RU" dirty="0"/>
          </a:p>
        </p:txBody>
      </p:sp>
      <p:pic>
        <p:nvPicPr>
          <p:cNvPr id="15362" name="Picture 2" descr="C:\Users\Учитель\Desktop\фото\IMG_20200318_1539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799"/>
            <a:ext cx="5904656" cy="442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Учитель\Desktop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257038"/>
            <a:ext cx="1512168" cy="147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66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Акция «Количество свечек зависит от тебя»</a:t>
            </a:r>
            <a:endParaRPr lang="ru-RU" dirty="0"/>
          </a:p>
        </p:txBody>
      </p:sp>
      <p:pic>
        <p:nvPicPr>
          <p:cNvPr id="16386" name="Picture 2" descr="C:\Users\Учитель\Desktop\фото\IMG-20191203-WA01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22" y="1484784"/>
            <a:ext cx="6014601" cy="451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Учитель\Desktop\Рисунок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88014"/>
            <a:ext cx="1934080" cy="188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24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Третье место в районе </a:t>
            </a:r>
          </a:p>
          <a:p>
            <a:pPr marL="109727" indent="0">
              <a:buNone/>
            </a:pPr>
            <a:r>
              <a:rPr lang="ru-RU" dirty="0" smtClean="0"/>
              <a:t>в конкурсе </a:t>
            </a:r>
          </a:p>
          <a:p>
            <a:pPr marL="109727" indent="0">
              <a:buNone/>
            </a:pPr>
            <a:r>
              <a:rPr lang="ru-RU" dirty="0" smtClean="0"/>
              <a:t>юношеской прессы </a:t>
            </a:r>
          </a:p>
          <a:p>
            <a:pPr marL="109727" indent="0">
              <a:buNone/>
            </a:pPr>
            <a:r>
              <a:rPr lang="ru-RU" dirty="0" smtClean="0"/>
              <a:t>«Без права на ошибку»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Второе место в городском</a:t>
            </a:r>
          </a:p>
          <a:p>
            <a:pPr marL="109727" indent="0">
              <a:buNone/>
            </a:pPr>
            <a:r>
              <a:rPr lang="ru-RU" dirty="0" smtClean="0"/>
              <a:t> этапе 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Результивность</a:t>
            </a:r>
            <a:r>
              <a:rPr lang="ru-RU" dirty="0" smtClean="0"/>
              <a:t>  смс-детей :</a:t>
            </a:r>
            <a:endParaRPr lang="ru-RU" dirty="0"/>
          </a:p>
        </p:txBody>
      </p:sp>
      <p:pic>
        <p:nvPicPr>
          <p:cNvPr id="20482" name="Picture 2" descr="C:\Users\Учитель\Desktop\фото\IMG-20200309-WA00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556792"/>
            <a:ext cx="2933529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Учитель\Desktop\Рисунок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013176"/>
            <a:ext cx="1555288" cy="151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93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 место место в районном этапе конкурса « Летопись проекта». (конкурс видеороликов)</a:t>
            </a:r>
          </a:p>
          <a:p>
            <a:r>
              <a:rPr lang="ru-RU" dirty="0"/>
              <a:t> </a:t>
            </a:r>
            <a:r>
              <a:rPr lang="ru-RU" dirty="0" smtClean="0"/>
              <a:t>Участие в конкурсе «Планета молодых» в номинациях лучший медиа-проект и лучший интернет-проект.  Номинация «Лучший интернет проект -1 место в городе</a:t>
            </a:r>
          </a:p>
          <a:p>
            <a:r>
              <a:rPr lang="ru-RU" dirty="0" smtClean="0"/>
              <a:t>Наше видео « Великая Победа!» опубликовали на главной странице смс-детей республики</a:t>
            </a:r>
          </a:p>
          <a:p>
            <a:r>
              <a:rPr lang="ru-RU" dirty="0" smtClean="0"/>
              <a:t>Командир отряда участвует в проекте «Юный </a:t>
            </a:r>
            <a:r>
              <a:rPr lang="ru-RU" dirty="0" err="1" smtClean="0"/>
              <a:t>блогер</a:t>
            </a:r>
            <a:r>
              <a:rPr lang="ru-RU" dirty="0" smtClean="0"/>
              <a:t> РТ»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Результативность:</a:t>
            </a:r>
            <a:endParaRPr lang="ru-RU" dirty="0"/>
          </a:p>
        </p:txBody>
      </p:sp>
      <p:pic>
        <p:nvPicPr>
          <p:cNvPr id="4" name="Picture 2" descr="C:\Users\Учитель\Desktop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033" y="5157193"/>
            <a:ext cx="1555287" cy="151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77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9235885"/>
              </p:ext>
            </p:extLst>
          </p:nvPr>
        </p:nvGraphicFramePr>
        <p:xfrm>
          <a:off x="179512" y="188641"/>
          <a:ext cx="8712968" cy="638586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637678"/>
                <a:gridCol w="4075290"/>
              </a:tblGrid>
              <a:tr h="280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учащихся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828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5672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Дети, состоящие на учете на ВШК*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5672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Дети, состоящие на учете в ПДН*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5672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Дети, состоящие в базе СОП*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5672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Семьи, состоящие на учете на ВШК*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5672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Семьи, состоящие на учете в ПДН*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5672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Семьи, состоящие в базе СОП*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280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Полные семьи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593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280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Неполные семьи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229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5672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Дети, проживающие с мачехой/отчимом*</a:t>
                      </a:r>
                      <a:endParaRPr lang="ru-RU" sz="160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3725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 </a:t>
                      </a: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r>
                        <a:rPr lang="ru-RU" sz="16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многодетных </a:t>
                      </a: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семей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114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360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 из малообеспеченных семей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280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Дети-инвалиды*</a:t>
                      </a:r>
                      <a:endParaRPr lang="ru-RU" sz="160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280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Дети-сироты:*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  <a:tr h="2804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находящиеся под опекой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743" marR="56743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0864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85723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</a:t>
            </a:r>
            <a:r>
              <a:rPr lang="ru-RU" b="1" dirty="0" smtClean="0">
                <a:solidFill>
                  <a:schemeClr val="tx1"/>
                </a:solidFill>
              </a:rPr>
              <a:t>ополнительное образование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20</a:t>
            </a:fld>
            <a:endParaRPr lang="en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17366817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859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3301" r="13301"/>
          <a:stretch>
            <a:fillRect/>
          </a:stretch>
        </p:blipFill>
        <p:spPr>
          <a:xfrm>
            <a:off x="5127969" y="228236"/>
            <a:ext cx="4016033" cy="662976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24403" r="26717"/>
          <a:stretch>
            <a:fillRect/>
          </a:stretch>
        </p:blipFill>
        <p:spPr>
          <a:xfrm rot="-5665821">
            <a:off x="656780" y="804402"/>
            <a:ext cx="4021943" cy="573923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63552" y="1861671"/>
            <a:ext cx="4429692" cy="2500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51"/>
              </a:lnSpc>
            </a:pPr>
            <a:r>
              <a:rPr lang="en-US" sz="5400" spc="-54">
                <a:solidFill>
                  <a:srgbClr val="FFFDF5"/>
                </a:solidFill>
                <a:latin typeface="Poppins Bold Bold Italics"/>
              </a:rPr>
              <a:t>ШУС </a:t>
            </a:r>
          </a:p>
          <a:p>
            <a:pPr>
              <a:lnSpc>
                <a:spcPts val="6451"/>
              </a:lnSpc>
            </a:pPr>
            <a:r>
              <a:rPr lang="en-US" sz="5400" spc="-54">
                <a:solidFill>
                  <a:srgbClr val="FFFDF5"/>
                </a:solidFill>
                <a:latin typeface="Poppins Bold Bold Italics"/>
              </a:rPr>
              <a:t>"МЕХАНИЗМ"</a:t>
            </a:r>
          </a:p>
          <a:p>
            <a:pPr>
              <a:lnSpc>
                <a:spcPts val="6451"/>
              </a:lnSpc>
            </a:pPr>
            <a:r>
              <a:rPr lang="en-US" sz="5400" spc="-54">
                <a:solidFill>
                  <a:srgbClr val="FFFDF5"/>
                </a:solidFill>
                <a:latin typeface="Poppins Bold Bold Italics"/>
              </a:rPr>
              <a:t>ШКОЛА 103 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0538681">
            <a:off x="2669711" y="-804916"/>
            <a:ext cx="6526354" cy="160983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10294228">
            <a:off x="4512358" y="6018740"/>
            <a:ext cx="4944158" cy="145028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464924" y="-416890"/>
            <a:ext cx="4119613" cy="115349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198116" y="6437226"/>
            <a:ext cx="4908827" cy="127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202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366" b="15654"/>
          <a:stretch>
            <a:fillRect/>
          </a:stretch>
        </p:blipFill>
        <p:spPr>
          <a:xfrm rot="-10621801">
            <a:off x="218772" y="58158"/>
            <a:ext cx="4811589" cy="202986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366" b="13888"/>
          <a:stretch>
            <a:fillRect/>
          </a:stretch>
        </p:blipFill>
        <p:spPr>
          <a:xfrm rot="-10621801">
            <a:off x="-60955" y="2304520"/>
            <a:ext cx="4811589" cy="20723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3499" r="2133" b="13888"/>
          <a:stretch>
            <a:fillRect/>
          </a:stretch>
        </p:blipFill>
        <p:spPr>
          <a:xfrm rot="-10621801">
            <a:off x="4610856" y="1362686"/>
            <a:ext cx="4811589" cy="216605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58644" y="846395"/>
            <a:ext cx="2358480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2"/>
              </a:lnSpc>
            </a:pPr>
            <a:r>
              <a:rPr lang="en-US" sz="2000">
                <a:solidFill>
                  <a:srgbClr val="000000"/>
                </a:solidFill>
                <a:latin typeface="Abys"/>
              </a:rPr>
              <a:t>личностное развитие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69782" y="2860392"/>
            <a:ext cx="3672062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9"/>
              </a:lnSpc>
            </a:pPr>
            <a:r>
              <a:rPr lang="en-US" sz="2200">
                <a:solidFill>
                  <a:srgbClr val="000000"/>
                </a:solidFill>
                <a:latin typeface="Abys"/>
              </a:rPr>
              <a:t>информационно-медийное </a:t>
            </a:r>
          </a:p>
          <a:p>
            <a:pPr algn="ctr">
              <a:lnSpc>
                <a:spcPts val="3069"/>
              </a:lnSpc>
            </a:pPr>
            <a:r>
              <a:rPr lang="en-US" sz="2200">
                <a:solidFill>
                  <a:srgbClr val="000000"/>
                </a:solidFill>
                <a:latin typeface="Abys"/>
              </a:rPr>
              <a:t>направление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51346" y="2038043"/>
            <a:ext cx="3376743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2"/>
              </a:lnSpc>
            </a:pPr>
            <a:r>
              <a:rPr lang="en-US" sz="2000">
                <a:solidFill>
                  <a:srgbClr val="000000"/>
                </a:solidFill>
                <a:latin typeface="Abys"/>
              </a:rPr>
              <a:t>военно-патриотическое</a:t>
            </a:r>
          </a:p>
          <a:p>
            <a:pPr algn="ctr">
              <a:lnSpc>
                <a:spcPts val="2822"/>
              </a:lnSpc>
            </a:pPr>
            <a:r>
              <a:rPr lang="en-US" sz="2000">
                <a:solidFill>
                  <a:srgbClr val="000000"/>
                </a:solidFill>
                <a:latin typeface="Abys"/>
              </a:rPr>
              <a:t>направление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 l="1366" b="13888"/>
          <a:stretch>
            <a:fillRect/>
          </a:stretch>
        </p:blipFill>
        <p:spPr>
          <a:xfrm rot="-10621801">
            <a:off x="216327" y="4308871"/>
            <a:ext cx="4386792" cy="188940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l="1366" b="13888"/>
          <a:stretch>
            <a:fillRect/>
          </a:stretch>
        </p:blipFill>
        <p:spPr>
          <a:xfrm rot="-10621801">
            <a:off x="4535485" y="3858294"/>
            <a:ext cx="4811589" cy="207236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252908" y="4531789"/>
            <a:ext cx="3376743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2"/>
              </a:lnSpc>
            </a:pPr>
            <a:r>
              <a:rPr lang="en-US" sz="2000">
                <a:solidFill>
                  <a:srgbClr val="000000"/>
                </a:solidFill>
                <a:latin typeface="Abys"/>
              </a:rPr>
              <a:t>гражданская активность</a:t>
            </a:r>
          </a:p>
          <a:p>
            <a:pPr algn="ctr">
              <a:lnSpc>
                <a:spcPts val="2822"/>
              </a:lnSpc>
            </a:pPr>
            <a:endParaRPr lang="en-US" sz="2000">
              <a:solidFill>
                <a:srgbClr val="000000"/>
              </a:solidFill>
              <a:latin typeface="Aby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21708" y="4926759"/>
            <a:ext cx="3376743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2"/>
              </a:lnSpc>
            </a:pPr>
            <a:r>
              <a:rPr lang="en-US" sz="2000">
                <a:solidFill>
                  <a:srgbClr val="000000"/>
                </a:solidFill>
                <a:latin typeface="Abys"/>
              </a:rPr>
              <a:t>проектная деятельность</a:t>
            </a:r>
          </a:p>
          <a:p>
            <a:pPr algn="ctr">
              <a:lnSpc>
                <a:spcPts val="2822"/>
              </a:lnSpc>
            </a:pPr>
            <a:endParaRPr lang="en-US" sz="2000">
              <a:solidFill>
                <a:srgbClr val="000000"/>
              </a:solidFill>
              <a:latin typeface="Abys"/>
            </a:endParaRPr>
          </a:p>
        </p:txBody>
      </p:sp>
    </p:spTree>
    <p:extLst>
      <p:ext uri="{BB962C8B-B14F-4D97-AF65-F5344CB8AC3E}">
        <p14:creationId xmlns:p14="http://schemas.microsoft.com/office/powerpoint/2010/main" val="1329526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4164" t="2603" b="2603"/>
          <a:stretch>
            <a:fillRect/>
          </a:stretch>
        </p:blipFill>
        <p:spPr>
          <a:xfrm rot="-10621801">
            <a:off x="1602741" y="-392292"/>
            <a:ext cx="4465007" cy="243259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14351" y="310717"/>
            <a:ext cx="6561311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72"/>
              </a:lnSpc>
            </a:pPr>
            <a:r>
              <a:rPr lang="en-US" sz="4500">
                <a:solidFill>
                  <a:srgbClr val="000000"/>
                </a:solidFill>
                <a:latin typeface="Brusher Cyrillic"/>
              </a:rPr>
              <a:t>Личностное развитие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9201" y="2261834"/>
            <a:ext cx="4340071" cy="3167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81"/>
              </a:lnSpc>
            </a:pPr>
            <a:r>
              <a:rPr lang="en-US" sz="1300">
                <a:solidFill>
                  <a:srgbClr val="000000"/>
                </a:solidFill>
                <a:latin typeface="Poppins Bold"/>
              </a:rPr>
              <a:t> Организация</a:t>
            </a:r>
          </a:p>
          <a:p>
            <a:pPr algn="ctr">
              <a:lnSpc>
                <a:spcPts val="1881"/>
              </a:lnSpc>
            </a:pPr>
            <a:r>
              <a:rPr lang="en-US" sz="1300">
                <a:solidFill>
                  <a:srgbClr val="000000"/>
                </a:solidFill>
                <a:latin typeface="Poppins Bold"/>
              </a:rPr>
              <a:t>творческих событий - фестивалей и конкурсов, акций и флешмобов;</a:t>
            </a:r>
          </a:p>
          <a:p>
            <a:pPr algn="ctr">
              <a:lnSpc>
                <a:spcPts val="1881"/>
              </a:lnSpc>
            </a:pPr>
            <a:endParaRPr lang="en-US" sz="1300">
              <a:solidFill>
                <a:srgbClr val="000000"/>
              </a:solidFill>
              <a:latin typeface="Poppins Bold"/>
            </a:endParaRPr>
          </a:p>
          <a:p>
            <a:pPr algn="ctr">
              <a:lnSpc>
                <a:spcPts val="1881"/>
              </a:lnSpc>
            </a:pPr>
            <a:r>
              <a:rPr lang="en-US" sz="1300">
                <a:solidFill>
                  <a:srgbClr val="000000"/>
                </a:solidFill>
                <a:latin typeface="Poppins Bold"/>
              </a:rPr>
              <a:t>Развитие</a:t>
            </a:r>
          </a:p>
          <a:p>
            <a:pPr algn="ctr">
              <a:lnSpc>
                <a:spcPts val="1881"/>
              </a:lnSpc>
            </a:pPr>
            <a:r>
              <a:rPr lang="en-US" sz="1300">
                <a:solidFill>
                  <a:srgbClr val="000000"/>
                </a:solidFill>
                <a:latin typeface="Poppins Bold"/>
              </a:rPr>
              <a:t>детских творческих проектов и продвижение детских коллективов;</a:t>
            </a:r>
          </a:p>
          <a:p>
            <a:pPr algn="ctr">
              <a:lnSpc>
                <a:spcPts val="1881"/>
              </a:lnSpc>
            </a:pPr>
            <a:endParaRPr lang="en-US" sz="1300">
              <a:solidFill>
                <a:srgbClr val="000000"/>
              </a:solidFill>
              <a:latin typeface="Poppins Bold"/>
            </a:endParaRPr>
          </a:p>
          <a:p>
            <a:pPr algn="ctr">
              <a:lnSpc>
                <a:spcPts val="1881"/>
              </a:lnSpc>
            </a:pPr>
            <a:r>
              <a:rPr lang="en-US" sz="1300">
                <a:solidFill>
                  <a:srgbClr val="000000"/>
                </a:solidFill>
                <a:latin typeface="Poppins Bold"/>
              </a:rPr>
              <a:t>Проведение</a:t>
            </a:r>
          </a:p>
          <a:p>
            <a:pPr algn="ctr">
              <a:lnSpc>
                <a:spcPts val="1881"/>
              </a:lnSpc>
            </a:pPr>
            <a:r>
              <a:rPr lang="en-US" sz="1300">
                <a:solidFill>
                  <a:srgbClr val="000000"/>
                </a:solidFill>
                <a:latin typeface="Poppins Bold"/>
              </a:rPr>
              <a:t>культурно-образовательных программ – интерактивных игр, семинаров,</a:t>
            </a:r>
          </a:p>
          <a:p>
            <a:pPr algn="ctr">
              <a:lnSpc>
                <a:spcPts val="1881"/>
              </a:lnSpc>
            </a:pPr>
            <a:r>
              <a:rPr lang="en-US" sz="1300">
                <a:solidFill>
                  <a:srgbClr val="000000"/>
                </a:solidFill>
                <a:latin typeface="Poppins Bold"/>
              </a:rPr>
              <a:t>мастер-классов, открытых лекториев, встреч с интересными людьми;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741729" y="1747154"/>
            <a:ext cx="4253954" cy="4655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-День Знаний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-Концерт ко Дню пожилого человека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-Концерт ко Дню Учителя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-Посвящение первоклассников в пешеходы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-Мисс и Мистер школы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-концерт ко Дню Матери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-Минута Славы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-Новогодняя сказка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-Лучший Дед Мороз и Снегурочка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-Новогодний КВН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-Концерт ко Дню Защитника Отечества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-Масленица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-Концерт к Международному женскому дню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-Проект "Классные встречи"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-Онлайн формат: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Организация флешмобов в соц.сети Инстаграм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-День космонавтики онлайн</a:t>
            </a:r>
          </a:p>
          <a:p>
            <a:pPr algn="ctr">
              <a:lnSpc>
                <a:spcPts val="1754"/>
              </a:lnSpc>
            </a:pPr>
            <a:r>
              <a:rPr lang="en-US" sz="1300">
                <a:solidFill>
                  <a:srgbClr val="000000"/>
                </a:solidFill>
                <a:latin typeface="Open Sans Light Bold"/>
              </a:rPr>
              <a:t>9 мая онлайн</a:t>
            </a:r>
          </a:p>
          <a:p>
            <a:pPr algn="ctr">
              <a:lnSpc>
                <a:spcPts val="1754"/>
              </a:lnSpc>
            </a:pPr>
            <a:endParaRPr lang="en-US" sz="1300">
              <a:solidFill>
                <a:srgbClr val="000000"/>
              </a:solidFill>
              <a:latin typeface="Open Sans Light Bold"/>
            </a:endParaRPr>
          </a:p>
          <a:p>
            <a:pPr algn="ctr">
              <a:lnSpc>
                <a:spcPts val="2130"/>
              </a:lnSpc>
            </a:pPr>
            <a:endParaRPr lang="en-US" sz="1300">
              <a:solidFill>
                <a:srgbClr val="000000"/>
              </a:solidFill>
              <a:latin typeface="Open Sans Light Bold"/>
            </a:endParaRPr>
          </a:p>
        </p:txBody>
      </p:sp>
    </p:spTree>
    <p:extLst>
      <p:ext uri="{BB962C8B-B14F-4D97-AF65-F5344CB8AC3E}">
        <p14:creationId xmlns:p14="http://schemas.microsoft.com/office/powerpoint/2010/main" val="3568186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8126" r="8126"/>
          <a:stretch>
            <a:fillRect/>
          </a:stretch>
        </p:blipFill>
        <p:spPr>
          <a:xfrm rot="-10621801">
            <a:off x="1427552" y="-1739001"/>
            <a:ext cx="6171449" cy="3635433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387983" y="21565"/>
            <a:ext cx="4250587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6"/>
              </a:lnSpc>
            </a:pPr>
            <a:r>
              <a:rPr lang="en-US" sz="2700">
                <a:solidFill>
                  <a:srgbClr val="000000"/>
                </a:solidFill>
                <a:latin typeface="Abys"/>
              </a:rPr>
              <a:t>Проект</a:t>
            </a:r>
          </a:p>
          <a:p>
            <a:pPr algn="ctr">
              <a:lnSpc>
                <a:spcPts val="3806"/>
              </a:lnSpc>
            </a:pPr>
            <a:r>
              <a:rPr lang="en-US" sz="2700">
                <a:solidFill>
                  <a:srgbClr val="000000"/>
                </a:solidFill>
                <a:latin typeface="Abys"/>
              </a:rPr>
              <a:t>"классные встречи"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765" y="1214406"/>
            <a:ext cx="3031059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3"/>
              </a:lnSpc>
            </a:pPr>
            <a:r>
              <a:rPr lang="en-US" sz="2700">
                <a:solidFill>
                  <a:srgbClr val="172243"/>
                </a:solidFill>
                <a:latin typeface="Brusher Cyrillic"/>
              </a:rPr>
              <a:t>Зарипов Азат Анасович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833121"/>
            <a:ext cx="2273563" cy="227356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b="1711"/>
          <a:stretch>
            <a:fillRect/>
          </a:stretch>
        </p:blipFill>
        <p:spPr>
          <a:xfrm>
            <a:off x="1910248" y="1990550"/>
            <a:ext cx="2313150" cy="227356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5591" y="4189702"/>
            <a:ext cx="399943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3"/>
              </a:lnSpc>
            </a:pPr>
            <a:r>
              <a:rPr lang="en-US" sz="2700">
                <a:solidFill>
                  <a:srgbClr val="172243"/>
                </a:solidFill>
                <a:latin typeface="Brusher Cyrillic"/>
              </a:rPr>
              <a:t>Саяпов Ринат Абдрахманович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 t="6348"/>
          <a:stretch>
            <a:fillRect/>
          </a:stretch>
        </p:blipFill>
        <p:spPr>
          <a:xfrm>
            <a:off x="149173" y="4822100"/>
            <a:ext cx="1975218" cy="18498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179626" y="4822101"/>
            <a:ext cx="1949906" cy="194990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096943" y="988292"/>
            <a:ext cx="3920059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3"/>
              </a:lnSpc>
            </a:pPr>
            <a:r>
              <a:rPr lang="en-US" sz="2700">
                <a:solidFill>
                  <a:srgbClr val="000000"/>
                </a:solidFill>
                <a:latin typeface="Brusher Cyrillic"/>
              </a:rPr>
              <a:t>Нигматуллина Диля Джаудатовна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 t="10018" r="4714"/>
          <a:stretch>
            <a:fillRect/>
          </a:stretch>
        </p:blipFill>
        <p:spPr>
          <a:xfrm>
            <a:off x="5096941" y="2266782"/>
            <a:ext cx="3308837" cy="234869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rcRect b="10710"/>
          <a:stretch>
            <a:fillRect/>
          </a:stretch>
        </p:blipFill>
        <p:spPr>
          <a:xfrm>
            <a:off x="4859007" y="4615475"/>
            <a:ext cx="2142753" cy="19132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rcRect l="3155" r="24379"/>
          <a:stretch>
            <a:fillRect/>
          </a:stretch>
        </p:blipFill>
        <p:spPr>
          <a:xfrm>
            <a:off x="7105073" y="4501488"/>
            <a:ext cx="1627891" cy="191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58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13000"/>
          </a:blip>
          <a:srcRect t="7706" b="770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345391">
            <a:off x="4649790" y="-704915"/>
            <a:ext cx="6538057" cy="191783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7306" y="190500"/>
            <a:ext cx="4833669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3"/>
              </a:lnSpc>
            </a:pPr>
            <a:r>
              <a:rPr lang="en-US" sz="2400" spc="82">
                <a:solidFill>
                  <a:srgbClr val="172243"/>
                </a:solidFill>
                <a:latin typeface="Quattrocento Bold"/>
              </a:rPr>
              <a:t>Военно-Патриотическое направление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7306" y="1107441"/>
            <a:ext cx="4668058" cy="3667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9"/>
              </a:lnSpc>
            </a:pPr>
            <a:r>
              <a:rPr lang="en-US">
                <a:solidFill>
                  <a:srgbClr val="000000"/>
                </a:solidFill>
                <a:latin typeface="Open Sans Light"/>
              </a:rPr>
              <a:t>     </a:t>
            </a:r>
          </a:p>
          <a:p>
            <a:pPr algn="ctr">
              <a:lnSpc>
                <a:spcPts val="2569"/>
              </a:lnSpc>
            </a:pPr>
            <a:r>
              <a:rPr lang="en-US">
                <a:solidFill>
                  <a:srgbClr val="000000"/>
                </a:solidFill>
                <a:latin typeface="Open Sans Light"/>
              </a:rPr>
              <a:t>Организация профильных событий, направленных</a:t>
            </a:r>
          </a:p>
          <a:p>
            <a:pPr algn="ctr">
              <a:lnSpc>
                <a:spcPts val="2569"/>
              </a:lnSpc>
            </a:pPr>
            <a:r>
              <a:rPr lang="en-US">
                <a:solidFill>
                  <a:srgbClr val="000000"/>
                </a:solidFill>
                <a:latin typeface="Open Sans Light"/>
              </a:rPr>
              <a:t>на повышение интереса у детей к службе ВС РФ, в том числе военных сборов,</a:t>
            </a:r>
          </a:p>
          <a:p>
            <a:pPr algn="ctr">
              <a:lnSpc>
                <a:spcPts val="2569"/>
              </a:lnSpc>
            </a:pPr>
            <a:r>
              <a:rPr lang="en-US">
                <a:solidFill>
                  <a:srgbClr val="000000"/>
                </a:solidFill>
                <a:latin typeface="Open Sans Light"/>
              </a:rPr>
              <a:t>военно-спортивных игр, соревнований, акций;</a:t>
            </a:r>
          </a:p>
          <a:p>
            <a:pPr algn="ctr">
              <a:lnSpc>
                <a:spcPts val="2569"/>
              </a:lnSpc>
            </a:pPr>
            <a:r>
              <a:rPr lang="en-US">
                <a:solidFill>
                  <a:srgbClr val="000000"/>
                </a:solidFill>
                <a:latin typeface="Open Sans Light"/>
              </a:rPr>
              <a:t>Проведение</a:t>
            </a:r>
          </a:p>
          <a:p>
            <a:pPr algn="ctr">
              <a:lnSpc>
                <a:spcPts val="2569"/>
              </a:lnSpc>
            </a:pPr>
            <a:r>
              <a:rPr lang="en-US">
                <a:solidFill>
                  <a:srgbClr val="000000"/>
                </a:solidFill>
                <a:latin typeface="Open Sans Light"/>
              </a:rPr>
              <a:t>образовательных программ – интерактивных игр, семинаров, мастер-классов,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34232" y="1929286"/>
            <a:ext cx="3293595" cy="3116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000000"/>
                </a:solidFill>
                <a:latin typeface="Open Sans Light"/>
              </a:rPr>
              <a:t>-Блокада Ленинграда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000000"/>
                </a:solidFill>
                <a:latin typeface="Open Sans Light"/>
              </a:rPr>
              <a:t>-Смотр строя и песни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000000"/>
                </a:solidFill>
                <a:latin typeface="Open Sans Light"/>
              </a:rPr>
              <a:t>-Мама,папа,я-спортивная семья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000000"/>
                </a:solidFill>
                <a:latin typeface="Open Sans Light"/>
              </a:rPr>
              <a:t>-А ну-ка,парни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000000"/>
                </a:solidFill>
                <a:latin typeface="Open Sans Light"/>
              </a:rPr>
              <a:t>-Посвящение в ряды юнармейцев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000000"/>
                </a:solidFill>
                <a:latin typeface="Open Sans Light"/>
              </a:rPr>
              <a:t>-Проведение встреч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000000"/>
                </a:solidFill>
                <a:latin typeface="Open Sans Light"/>
              </a:rPr>
              <a:t>-Проект "Классные встречи"</a:t>
            </a:r>
          </a:p>
        </p:txBody>
      </p:sp>
    </p:spTree>
    <p:extLst>
      <p:ext uri="{BB962C8B-B14F-4D97-AF65-F5344CB8AC3E}">
        <p14:creationId xmlns:p14="http://schemas.microsoft.com/office/powerpoint/2010/main" val="278738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577827" y="88556"/>
            <a:ext cx="9497567" cy="7069819"/>
          </a:xfrm>
          <a:prstGeom prst="rect">
            <a:avLst/>
          </a:prstGeom>
          <a:solidFill>
            <a:srgbClr val="172243">
              <a:alpha val="89803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64825" y="649341"/>
            <a:ext cx="2391303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3"/>
              </a:lnSpc>
            </a:pPr>
            <a:endParaRPr>
              <a:solidFill>
                <a:prstClr val="black"/>
              </a:solidFill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574024">
            <a:off x="-545186" y="6078974"/>
            <a:ext cx="5311542" cy="155805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110587" y="649341"/>
            <a:ext cx="2391303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93"/>
              </a:lnSpc>
            </a:pPr>
            <a:endParaRPr>
              <a:solidFill>
                <a:prstClr val="black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94736" y="712424"/>
            <a:ext cx="4035527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3"/>
              </a:lnSpc>
            </a:pPr>
            <a:r>
              <a:rPr lang="en-US" sz="2700">
                <a:solidFill>
                  <a:srgbClr val="FFFFFF"/>
                </a:solidFill>
                <a:latin typeface="Abys"/>
              </a:rPr>
              <a:t>Гражданская активность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73040" y="1915848"/>
            <a:ext cx="4828431" cy="3116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FFFFFF"/>
                </a:solidFill>
                <a:latin typeface="Open Sans Light"/>
              </a:rPr>
              <a:t>-занятия добровольческой деятельностью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FFFFFF"/>
                </a:solidFill>
                <a:latin typeface="Open Sans Light"/>
              </a:rPr>
              <a:t>-помощь людям пожилого возраста и всем тем,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FFFFFF"/>
                </a:solidFill>
                <a:latin typeface="Open Sans Light"/>
              </a:rPr>
              <a:t>кому так нужна поддержка;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FFFFFF"/>
                </a:solidFill>
                <a:latin typeface="Open Sans Light"/>
              </a:rPr>
              <a:t>-участие в акциях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FFFFFF"/>
                </a:solidFill>
                <a:latin typeface="Open Sans Light"/>
              </a:rPr>
              <a:t>-движение "Волонтеры Победы"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FFFFFF"/>
                </a:solidFill>
                <a:latin typeface="Open Sans Light"/>
              </a:rPr>
              <a:t>-проект "Твори добро"</a:t>
            </a:r>
          </a:p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FFFFFF"/>
                </a:solidFill>
                <a:latin typeface="Open Sans Light"/>
              </a:rPr>
              <a:t>-проект "Экодобро"</a:t>
            </a:r>
          </a:p>
          <a:p>
            <a:pPr algn="ctr">
              <a:lnSpc>
                <a:spcPts val="2665"/>
              </a:lnSpc>
            </a:pPr>
            <a:endParaRPr lang="en-US" sz="1900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291514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8126" r="8126"/>
          <a:stretch>
            <a:fillRect/>
          </a:stretch>
        </p:blipFill>
        <p:spPr>
          <a:xfrm rot="-10621801">
            <a:off x="1279962" y="-1382809"/>
            <a:ext cx="6171449" cy="3635433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13471" y="-193040"/>
            <a:ext cx="6304431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5"/>
              </a:lnSpc>
            </a:pPr>
            <a:r>
              <a:rPr lang="en-US" sz="4000">
                <a:solidFill>
                  <a:srgbClr val="000000"/>
                </a:solidFill>
                <a:latin typeface="Abys"/>
              </a:rPr>
              <a:t>Проект</a:t>
            </a:r>
          </a:p>
          <a:p>
            <a:pPr algn="ctr">
              <a:lnSpc>
                <a:spcPts val="5645"/>
              </a:lnSpc>
            </a:pPr>
            <a:r>
              <a:rPr lang="en-US" sz="4000">
                <a:solidFill>
                  <a:srgbClr val="000000"/>
                </a:solidFill>
                <a:latin typeface="Abys"/>
              </a:rPr>
              <a:t>"Экодобро"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0827" y="1616342"/>
            <a:ext cx="2399548" cy="233555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32583" y="4678740"/>
            <a:ext cx="2764138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2"/>
              </a:lnSpc>
            </a:pPr>
            <a:r>
              <a:rPr lang="en-US" sz="2500">
                <a:solidFill>
                  <a:srgbClr val="FFFFFF"/>
                </a:solidFill>
                <a:latin typeface="Brusher Cyrillic"/>
              </a:rPr>
              <a:t>Сбор макулатуры </a:t>
            </a:r>
          </a:p>
          <a:p>
            <a:pPr algn="ctr">
              <a:lnSpc>
                <a:spcPts val="3432"/>
              </a:lnSpc>
            </a:pPr>
            <a:r>
              <a:rPr lang="en-US" sz="2500">
                <a:solidFill>
                  <a:srgbClr val="FFFFFF"/>
                </a:solidFill>
                <a:latin typeface="Brusher Cyrillic"/>
              </a:rPr>
              <a:t>"Бумажный Бум"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24093" y="2136010"/>
            <a:ext cx="2585983" cy="258598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777998" y="1763136"/>
            <a:ext cx="2273524" cy="22735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b="9876"/>
          <a:stretch>
            <a:fillRect/>
          </a:stretch>
        </p:blipFill>
        <p:spPr>
          <a:xfrm>
            <a:off x="5884597" y="3702121"/>
            <a:ext cx="2450958" cy="220890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5347063" y="6072120"/>
            <a:ext cx="2764138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2"/>
              </a:lnSpc>
            </a:pPr>
            <a:r>
              <a:rPr lang="en-US" sz="2500">
                <a:solidFill>
                  <a:srgbClr val="FFFFFF"/>
                </a:solidFill>
                <a:latin typeface="Brusher Cyrillic"/>
              </a:rPr>
              <a:t>Посадка ёлок</a:t>
            </a:r>
          </a:p>
        </p:txBody>
      </p:sp>
    </p:spTree>
    <p:extLst>
      <p:ext uri="{BB962C8B-B14F-4D97-AF65-F5344CB8AC3E}">
        <p14:creationId xmlns:p14="http://schemas.microsoft.com/office/powerpoint/2010/main" val="3083915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907" t="16009" r="913" b="109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90887" y="59038"/>
            <a:ext cx="9497567" cy="7069819"/>
          </a:xfrm>
          <a:prstGeom prst="rect">
            <a:avLst/>
          </a:prstGeom>
          <a:solidFill>
            <a:srgbClr val="172243">
              <a:alpha val="89803"/>
            </a:srgbClr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574024">
            <a:off x="-545186" y="6078974"/>
            <a:ext cx="5311542" cy="155805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815142" y="538598"/>
            <a:ext cx="5203777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0"/>
              </a:lnSpc>
            </a:pPr>
            <a:r>
              <a:rPr lang="en-US" sz="3100">
                <a:solidFill>
                  <a:srgbClr val="FFFFFF"/>
                </a:solidFill>
                <a:latin typeface="Brusher Cyrillic"/>
              </a:rPr>
              <a:t>Информационно-медийное направление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9456" y="2643722"/>
            <a:ext cx="7276881" cy="197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2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Подготовка</a:t>
            </a:r>
          </a:p>
          <a:p>
            <a:pPr algn="ctr">
              <a:lnSpc>
                <a:spcPts val="2162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информационного контента, информационное развитие в рамках деятельности школы,</a:t>
            </a:r>
          </a:p>
          <a:p>
            <a:pPr algn="ctr">
              <a:lnSpc>
                <a:spcPts val="2162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создание школьных газет, съемки роликов, освещение в СМИ и работа в социальных</a:t>
            </a:r>
          </a:p>
          <a:p>
            <a:pPr algn="ctr">
              <a:lnSpc>
                <a:spcPts val="2162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сетях.</a:t>
            </a:r>
          </a:p>
          <a:p>
            <a:pPr algn="ctr">
              <a:lnSpc>
                <a:spcPts val="2162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-Участие в конкурсах</a:t>
            </a:r>
          </a:p>
        </p:txBody>
      </p:sp>
    </p:spTree>
    <p:extLst>
      <p:ext uri="{BB962C8B-B14F-4D97-AF65-F5344CB8AC3E}">
        <p14:creationId xmlns:p14="http://schemas.microsoft.com/office/powerpoint/2010/main" val="2518686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907" t="16009" r="913" b="109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90887" y="2"/>
            <a:ext cx="9497567" cy="7069819"/>
          </a:xfrm>
          <a:prstGeom prst="rect">
            <a:avLst/>
          </a:prstGeom>
          <a:solidFill>
            <a:srgbClr val="172243">
              <a:alpha val="89803"/>
            </a:srgbClr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574024">
            <a:off x="-545186" y="6078974"/>
            <a:ext cx="5311542" cy="155805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40156" t="17045" r="31471" b="12031"/>
          <a:stretch>
            <a:fillRect/>
          </a:stretch>
        </p:blipFill>
        <p:spPr>
          <a:xfrm>
            <a:off x="254450" y="1595523"/>
            <a:ext cx="1856137" cy="347988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l="39931" t="17847" r="32035" b="12633"/>
          <a:stretch>
            <a:fillRect/>
          </a:stretch>
        </p:blipFill>
        <p:spPr>
          <a:xfrm>
            <a:off x="1898682" y="1039602"/>
            <a:ext cx="1833998" cy="34110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39479" t="17245" r="32718" b="10628"/>
          <a:stretch>
            <a:fillRect/>
          </a:stretch>
        </p:blipFill>
        <p:spPr>
          <a:xfrm>
            <a:off x="1588743" y="3335466"/>
            <a:ext cx="1507896" cy="293400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726511" y="162888"/>
            <a:ext cx="2060282" cy="258221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 t="19370"/>
          <a:stretch>
            <a:fillRect/>
          </a:stretch>
        </p:blipFill>
        <p:spPr>
          <a:xfrm>
            <a:off x="6841757" y="3093937"/>
            <a:ext cx="1787895" cy="341706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58207" y="212318"/>
            <a:ext cx="3765054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5"/>
              </a:lnSpc>
            </a:pPr>
            <a:r>
              <a:rPr lang="en-US" sz="1900">
                <a:solidFill>
                  <a:srgbClr val="FFFFFF"/>
                </a:solidFill>
                <a:latin typeface="Open Sans Light"/>
              </a:rPr>
              <a:t>Выпуск школьной газеты "103 NEWS"</a:t>
            </a:r>
          </a:p>
          <a:p>
            <a:pPr algn="ctr">
              <a:lnSpc>
                <a:spcPts val="2665"/>
              </a:lnSpc>
            </a:pPr>
            <a:endParaRPr lang="en-US" sz="1900">
              <a:solidFill>
                <a:srgbClr val="FFFFFF"/>
              </a:solidFill>
              <a:latin typeface="Open Sans Light"/>
            </a:endParaRPr>
          </a:p>
          <a:p>
            <a:pPr algn="ctr">
              <a:lnSpc>
                <a:spcPts val="2665"/>
              </a:lnSpc>
            </a:pPr>
            <a:endParaRPr lang="en-US" sz="190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910451" y="430240"/>
            <a:ext cx="2039383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5"/>
              </a:lnSpc>
            </a:pPr>
            <a:r>
              <a:rPr lang="en-US" sz="1900" dirty="0" err="1">
                <a:solidFill>
                  <a:srgbClr val="FFFFFF"/>
                </a:solidFill>
                <a:latin typeface="Open Sans Light"/>
              </a:rPr>
              <a:t>Конкурс</a:t>
            </a:r>
            <a:r>
              <a:rPr lang="en-US" sz="1900" dirty="0">
                <a:solidFill>
                  <a:srgbClr val="FFFFFF"/>
                </a:solidFill>
                <a:latin typeface="Open Sans Light"/>
              </a:rPr>
              <a:t> </a:t>
            </a:r>
          </a:p>
          <a:p>
            <a:pPr algn="ctr">
              <a:lnSpc>
                <a:spcPts val="2665"/>
              </a:lnSpc>
            </a:pPr>
            <a:r>
              <a:rPr lang="en-US" sz="1900" dirty="0">
                <a:solidFill>
                  <a:srgbClr val="FFFFFF"/>
                </a:solidFill>
                <a:latin typeface="Open Sans Light"/>
              </a:rPr>
              <a:t>"</a:t>
            </a:r>
            <a:r>
              <a:rPr lang="en-US" sz="1900" dirty="0" err="1">
                <a:solidFill>
                  <a:srgbClr val="FFFFFF"/>
                </a:solidFill>
                <a:latin typeface="Open Sans Light"/>
              </a:rPr>
              <a:t>Без</a:t>
            </a:r>
            <a:r>
              <a:rPr lang="en-US" sz="1900" dirty="0">
                <a:solidFill>
                  <a:srgbClr val="FFFFFF"/>
                </a:solidFill>
                <a:latin typeface="Open Sans Light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Open Sans Light"/>
              </a:rPr>
              <a:t>права</a:t>
            </a:r>
            <a:r>
              <a:rPr lang="en-US" sz="1900" dirty="0">
                <a:solidFill>
                  <a:srgbClr val="FFFFFF"/>
                </a:solidFill>
                <a:latin typeface="Open Sans Light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Open Sans Light"/>
              </a:rPr>
              <a:t>на</a:t>
            </a:r>
            <a:r>
              <a:rPr lang="en-US" sz="1900" dirty="0">
                <a:solidFill>
                  <a:srgbClr val="FFFFFF"/>
                </a:solidFill>
                <a:latin typeface="Open Sans Light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Open Sans Light"/>
              </a:rPr>
              <a:t>ошибку</a:t>
            </a:r>
            <a:r>
              <a:rPr lang="en-US" sz="1900" dirty="0">
                <a:solidFill>
                  <a:srgbClr val="FFFFFF"/>
                </a:solidFill>
                <a:latin typeface="Open Sans Light"/>
              </a:rPr>
              <a:t>"</a:t>
            </a:r>
          </a:p>
          <a:p>
            <a:pPr algn="ctr">
              <a:lnSpc>
                <a:spcPts val="2665"/>
              </a:lnSpc>
            </a:pPr>
            <a:r>
              <a:rPr lang="en-US" sz="1900" dirty="0">
                <a:solidFill>
                  <a:srgbClr val="FFFFFF"/>
                </a:solidFill>
                <a:latin typeface="Open Sans Light"/>
              </a:rPr>
              <a:t>3 </a:t>
            </a:r>
            <a:r>
              <a:rPr lang="en-US" sz="1900" dirty="0" err="1" smtClean="0">
                <a:solidFill>
                  <a:srgbClr val="FFFFFF"/>
                </a:solidFill>
                <a:latin typeface="Open Sans Light"/>
              </a:rPr>
              <a:t>место</a:t>
            </a:r>
            <a:r>
              <a:rPr lang="ru-RU" sz="1900" dirty="0" smtClean="0">
                <a:solidFill>
                  <a:srgbClr val="FFFFFF"/>
                </a:solidFill>
                <a:latin typeface="Open Sans Light"/>
              </a:rPr>
              <a:t> в районе</a:t>
            </a:r>
          </a:p>
          <a:p>
            <a:pPr algn="ctr">
              <a:lnSpc>
                <a:spcPts val="2665"/>
              </a:lnSpc>
            </a:pPr>
            <a:r>
              <a:rPr lang="ru-RU" sz="1900" dirty="0">
                <a:solidFill>
                  <a:srgbClr val="FFFFFF"/>
                </a:solidFill>
                <a:latin typeface="Open Sans Light"/>
              </a:rPr>
              <a:t>2</a:t>
            </a:r>
            <a:r>
              <a:rPr lang="ru-RU" sz="1900" dirty="0" smtClean="0">
                <a:solidFill>
                  <a:srgbClr val="FFFFFF"/>
                </a:solidFill>
                <a:latin typeface="Open Sans Light"/>
              </a:rPr>
              <a:t> место в городе</a:t>
            </a:r>
            <a:endParaRPr lang="en-US" sz="190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338484" y="3853062"/>
            <a:ext cx="1977758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1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Победа в номинации </a:t>
            </a:r>
          </a:p>
          <a:p>
            <a:pPr algn="ctr">
              <a:lnSpc>
                <a:spcPts val="2141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"Лучшая идея" </a:t>
            </a:r>
          </a:p>
          <a:p>
            <a:pPr algn="ctr">
              <a:lnSpc>
                <a:spcPts val="2141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лидера направления </a:t>
            </a:r>
          </a:p>
          <a:p>
            <a:pPr algn="ctr">
              <a:lnSpc>
                <a:spcPts val="2141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Филипповой Дарьи</a:t>
            </a:r>
          </a:p>
          <a:p>
            <a:pPr algn="ctr">
              <a:lnSpc>
                <a:spcPts val="2141"/>
              </a:lnSpc>
            </a:pPr>
            <a:r>
              <a:rPr lang="en-US" sz="1500">
                <a:solidFill>
                  <a:srgbClr val="FFFFFF"/>
                </a:solidFill>
                <a:latin typeface="Open Sans Light"/>
              </a:rPr>
              <a:t>в форуме юных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2763156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980425"/>
              </p:ext>
            </p:extLst>
          </p:nvPr>
        </p:nvGraphicFramePr>
        <p:xfrm>
          <a:off x="8802" y="17203"/>
          <a:ext cx="8928992" cy="4701073"/>
        </p:xfrm>
        <a:graphic>
          <a:graphicData uri="http://schemas.openxmlformats.org/drawingml/2006/table">
            <a:tbl>
              <a:tblPr firstRow="1" bandRow="1"/>
              <a:tblGrid>
                <a:gridCol w="1470238"/>
                <a:gridCol w="1427983"/>
                <a:gridCol w="274236"/>
                <a:gridCol w="2855963"/>
                <a:gridCol w="137120"/>
                <a:gridCol w="137120"/>
                <a:gridCol w="2626332"/>
              </a:tblGrid>
              <a:tr h="36576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2017-2018</a:t>
                      </a:r>
                      <a:endParaRPr lang="ru-RU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ru-RU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sz="18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329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учащихся состоящих на учете ВШУ</a:t>
                      </a:r>
                      <a:endParaRPr lang="ru-RU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5551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l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just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4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760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 Количество </a:t>
                      </a:r>
                      <a:r>
                        <a:rPr lang="ru-RU" sz="1800" baseline="0" dirty="0" smtClean="0"/>
                        <a:t> семей </a:t>
                      </a:r>
                      <a:r>
                        <a:rPr lang="ru-RU" sz="1800" dirty="0" smtClean="0"/>
                        <a:t>состоящих на  учете ВШУ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55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l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                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l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l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</a:t>
                      </a:r>
                      <a:r>
                        <a:rPr lang="ru-RU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</a:tr>
              <a:tr h="605551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Количество учащихся  состоящих на учете  ПДН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0431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r>
                        <a:rPr lang="en-US" sz="1800" dirty="0" smtClean="0"/>
                        <a:t>7</a:t>
                      </a:r>
                      <a:endParaRPr lang="ru-RU" sz="1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10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760">
                <a:tc gridSpan="7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/>
                        <a:t> Количество</a:t>
                      </a:r>
                      <a:r>
                        <a:rPr lang="ru-RU" sz="1800" baseline="0" dirty="0" smtClean="0"/>
                        <a:t> семей состоящих на учете ПДН</a:t>
                      </a:r>
                      <a:endParaRPr lang="ru-RU" sz="18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0380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l"/>
                      <a:r>
                        <a:rPr lang="ru-RU" sz="2000" dirty="0" smtClean="0"/>
                        <a:t>8</a:t>
                      </a:r>
                      <a:endParaRPr lang="ru-RU" sz="20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787213"/>
              </p:ext>
            </p:extLst>
          </p:nvPr>
        </p:nvGraphicFramePr>
        <p:xfrm>
          <a:off x="107504" y="5013175"/>
          <a:ext cx="9014880" cy="1649328"/>
        </p:xfrm>
        <a:graphic>
          <a:graphicData uri="http://schemas.openxmlformats.org/drawingml/2006/table">
            <a:tbl>
              <a:tblPr firstRow="1" bandRow="1"/>
              <a:tblGrid>
                <a:gridCol w="3004960"/>
                <a:gridCol w="3004960"/>
                <a:gridCol w="3004960"/>
              </a:tblGrid>
              <a:tr h="827949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20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семей состоящих на учете СОП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42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2017-2018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pPr algn="ctr"/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2019-2020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40000"/>
                      </a:srgbClr>
                    </a:solidFill>
                  </a:tcPr>
                </a:tc>
              </a:tr>
              <a:tr h="4271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ndara"/>
                        </a:defRPr>
                      </a:lvl9pPr>
                    </a:lstStyle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6F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4647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8126" r="8126"/>
          <a:stretch>
            <a:fillRect/>
          </a:stretch>
        </p:blipFill>
        <p:spPr>
          <a:xfrm rot="-10621801">
            <a:off x="3081778" y="-343567"/>
            <a:ext cx="3230296" cy="19028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63966" y="422298"/>
            <a:ext cx="2783009" cy="274126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14353"/>
          <a:stretch>
            <a:fillRect/>
          </a:stretch>
        </p:blipFill>
        <p:spPr>
          <a:xfrm>
            <a:off x="6244690" y="607872"/>
            <a:ext cx="2692324" cy="25556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t="10922"/>
          <a:stretch>
            <a:fillRect/>
          </a:stretch>
        </p:blipFill>
        <p:spPr>
          <a:xfrm>
            <a:off x="3358832" y="1669615"/>
            <a:ext cx="2746031" cy="23564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63966" y="4041988"/>
            <a:ext cx="2515731" cy="220126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550805" y="3650395"/>
            <a:ext cx="2362088" cy="223217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787835" y="3650394"/>
            <a:ext cx="2088877" cy="208191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358834" y="394738"/>
            <a:ext cx="2426335" cy="103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2"/>
              </a:lnSpc>
            </a:pPr>
            <a:r>
              <a:rPr lang="en-US" sz="1900">
                <a:solidFill>
                  <a:srgbClr val="000000"/>
                </a:solidFill>
                <a:latin typeface="Abys"/>
              </a:rPr>
              <a:t>участие в сменах активистов. заседания.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8723" y="3225800"/>
            <a:ext cx="2953494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5"/>
              </a:lnSpc>
            </a:pPr>
            <a:r>
              <a:rPr lang="en-US" sz="1600">
                <a:solidFill>
                  <a:srgbClr val="000000"/>
                </a:solidFill>
                <a:latin typeface="Open Sans Light"/>
              </a:rPr>
              <a:t>Республиканская смена активистов</a:t>
            </a:r>
          </a:p>
          <a:p>
            <a:pPr algn="ctr">
              <a:lnSpc>
                <a:spcPts val="2195"/>
              </a:lnSpc>
            </a:pPr>
            <a:r>
              <a:rPr lang="en-US" sz="1600">
                <a:solidFill>
                  <a:srgbClr val="000000"/>
                </a:solidFill>
                <a:latin typeface="Open Sans Light"/>
              </a:rPr>
              <a:t>"Осенняя школа РДШ"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54298" y="3249507"/>
            <a:ext cx="2441972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5"/>
              </a:lnSpc>
            </a:pPr>
            <a:r>
              <a:rPr lang="en-US" sz="1600">
                <a:solidFill>
                  <a:srgbClr val="000000"/>
                </a:solidFill>
                <a:latin typeface="Open Sans Light"/>
              </a:rPr>
              <a:t>Встреча с Динаром Сафиным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00259" y="6063759"/>
            <a:ext cx="3063181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5"/>
              </a:lnSpc>
            </a:pPr>
            <a:r>
              <a:rPr lang="en-US" sz="1600">
                <a:solidFill>
                  <a:srgbClr val="000000"/>
                </a:solidFill>
                <a:latin typeface="Open Sans Light"/>
              </a:rPr>
              <a:t>Фестиваль рабочих профессий ШТО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058" y="6279304"/>
            <a:ext cx="2835548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5"/>
              </a:lnSpc>
            </a:pPr>
            <a:r>
              <a:rPr lang="en-US" sz="1600">
                <a:solidFill>
                  <a:srgbClr val="000000"/>
                </a:solidFill>
                <a:latin typeface="Open Sans Light"/>
              </a:rPr>
              <a:t>Городская школа актива "shCOLA"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096234" y="5922366"/>
            <a:ext cx="1840781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5"/>
              </a:lnSpc>
            </a:pPr>
            <a:r>
              <a:rPr lang="en-US" sz="1600">
                <a:solidFill>
                  <a:srgbClr val="000000"/>
                </a:solidFill>
                <a:latin typeface="Open Sans Light"/>
              </a:rPr>
              <a:t>Форум Юных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20220945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C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01136">
            <a:off x="-474613" y="5260981"/>
            <a:ext cx="1682747" cy="23961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60934" y="-766985"/>
            <a:ext cx="2188152" cy="30918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862535">
            <a:off x="6788203" y="977884"/>
            <a:ext cx="1456801" cy="124674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0552" y="5931320"/>
            <a:ext cx="1382157" cy="105546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8126" r="8126"/>
          <a:stretch>
            <a:fillRect/>
          </a:stretch>
        </p:blipFill>
        <p:spPr>
          <a:xfrm rot="-10621801">
            <a:off x="1917187" y="-1512583"/>
            <a:ext cx="5135470" cy="302516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07540" y="-63500"/>
            <a:ext cx="4810741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6"/>
              </a:lnSpc>
            </a:pPr>
            <a:r>
              <a:rPr lang="en-US" sz="2800">
                <a:solidFill>
                  <a:srgbClr val="000000"/>
                </a:solidFill>
                <a:latin typeface="Abys"/>
              </a:rPr>
              <a:t>Участие в конкурсах. Результативность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 t="15098" b="13373"/>
          <a:stretch>
            <a:fillRect/>
          </a:stretch>
        </p:blipFill>
        <p:spPr>
          <a:xfrm>
            <a:off x="514351" y="1206413"/>
            <a:ext cx="1909827" cy="323807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900382" y="4540555"/>
            <a:ext cx="2210544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Участие в районном этапе</a:t>
            </a:r>
          </a:p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конкурса </a:t>
            </a:r>
          </a:p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"Добрый молодец и Красна-Девица"</a:t>
            </a:r>
          </a:p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3 место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5400000">
            <a:off x="2703542" y="2496880"/>
            <a:ext cx="3314204" cy="186424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264545" y="5605708"/>
            <a:ext cx="2614910" cy="1068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Республиканский</a:t>
            </a:r>
          </a:p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 конкурс-фестиваль</a:t>
            </a:r>
          </a:p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"Патриоты России",</a:t>
            </a:r>
          </a:p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посвященный 100-летию М.Т.Калашникова</a:t>
            </a:r>
          </a:p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1 место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5400000">
            <a:off x="5582952" y="2625391"/>
            <a:ext cx="3770444" cy="2120875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385179" y="5822558"/>
            <a:ext cx="2375914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Районный этап республиканского конкурса</a:t>
            </a:r>
          </a:p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"СОК-Стань Одной Командой"</a:t>
            </a:r>
          </a:p>
          <a:p>
            <a:pPr algn="ctr">
              <a:lnSpc>
                <a:spcPts val="1411"/>
              </a:lnSpc>
            </a:pPr>
            <a:r>
              <a:rPr lang="en-US">
                <a:solidFill>
                  <a:srgbClr val="FFFFFF"/>
                </a:solidFill>
                <a:latin typeface="Open Sans Light Bold"/>
              </a:rPr>
              <a:t>2 место</a:t>
            </a:r>
          </a:p>
        </p:txBody>
      </p:sp>
    </p:spTree>
    <p:extLst>
      <p:ext uri="{BB962C8B-B14F-4D97-AF65-F5344CB8AC3E}">
        <p14:creationId xmlns:p14="http://schemas.microsoft.com/office/powerpoint/2010/main" val="33949841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C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01136">
            <a:off x="-327023" y="4974130"/>
            <a:ext cx="1682747" cy="23961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60934" y="-766985"/>
            <a:ext cx="2188152" cy="30918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70008" y="5370479"/>
            <a:ext cx="1382157" cy="105546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5400000">
            <a:off x="-610252" y="942030"/>
            <a:ext cx="3495391" cy="196615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281052" y="896490"/>
            <a:ext cx="2387819" cy="238781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008687" y="1152526"/>
            <a:ext cx="2291745" cy="407421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384370" y="3761192"/>
            <a:ext cx="2576766" cy="1090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39"/>
              </a:lnSpc>
            </a:pPr>
            <a:r>
              <a:rPr lang="en-US" sz="1200">
                <a:solidFill>
                  <a:srgbClr val="FFFFFF"/>
                </a:solidFill>
                <a:latin typeface="Open Sans Light"/>
              </a:rPr>
              <a:t>Районный этап</a:t>
            </a:r>
          </a:p>
          <a:p>
            <a:pPr algn="ctr">
              <a:lnSpc>
                <a:spcPts val="1739"/>
              </a:lnSpc>
            </a:pPr>
            <a:r>
              <a:rPr lang="en-US" sz="1200">
                <a:solidFill>
                  <a:srgbClr val="FFFFFF"/>
                </a:solidFill>
                <a:latin typeface="Open Sans Light"/>
              </a:rPr>
              <a:t>городского конкурса </a:t>
            </a:r>
          </a:p>
          <a:p>
            <a:pPr algn="ctr">
              <a:lnSpc>
                <a:spcPts val="1739"/>
              </a:lnSpc>
            </a:pPr>
            <a:r>
              <a:rPr lang="en-US" sz="1200">
                <a:solidFill>
                  <a:srgbClr val="FFFFFF"/>
                </a:solidFill>
                <a:latin typeface="Open Sans Light"/>
              </a:rPr>
              <a:t>общеобразовательных организаций ШУС</a:t>
            </a:r>
          </a:p>
          <a:p>
            <a:pPr algn="ctr">
              <a:lnSpc>
                <a:spcPts val="1739"/>
              </a:lnSpc>
            </a:pPr>
            <a:r>
              <a:rPr lang="en-US" sz="1200">
                <a:solidFill>
                  <a:srgbClr val="FFFFFF"/>
                </a:solidFill>
                <a:latin typeface="Open Sans Light Bold"/>
              </a:rPr>
              <a:t>2 место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422969" y="5494890"/>
            <a:ext cx="1463180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3"/>
              </a:lnSpc>
            </a:pPr>
            <a:r>
              <a:rPr lang="en-US" sz="1300">
                <a:solidFill>
                  <a:srgbClr val="FFFFFF"/>
                </a:solidFill>
                <a:latin typeface="Open Sans Light"/>
              </a:rPr>
              <a:t>Районный конкурс </a:t>
            </a:r>
          </a:p>
          <a:p>
            <a:pPr algn="ctr">
              <a:lnSpc>
                <a:spcPts val="1783"/>
              </a:lnSpc>
            </a:pPr>
            <a:r>
              <a:rPr lang="en-US" sz="1300">
                <a:solidFill>
                  <a:srgbClr val="FFFFFF"/>
                </a:solidFill>
                <a:latin typeface="Open Sans Light"/>
              </a:rPr>
              <a:t>"Юный конферансье"</a:t>
            </a:r>
          </a:p>
          <a:p>
            <a:pPr algn="ctr">
              <a:lnSpc>
                <a:spcPts val="1783"/>
              </a:lnSpc>
            </a:pPr>
            <a:r>
              <a:rPr lang="en-US" sz="1300">
                <a:solidFill>
                  <a:srgbClr val="FFFFFF"/>
                </a:solidFill>
                <a:latin typeface="Open Sans Light Bold"/>
              </a:rPr>
              <a:t>1 место</a:t>
            </a:r>
          </a:p>
        </p:txBody>
      </p:sp>
    </p:spTree>
    <p:extLst>
      <p:ext uri="{BB962C8B-B14F-4D97-AF65-F5344CB8AC3E}">
        <p14:creationId xmlns:p14="http://schemas.microsoft.com/office/powerpoint/2010/main" val="28610519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C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001136">
            <a:off x="-327023" y="4974130"/>
            <a:ext cx="1682747" cy="23961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60934" y="-766985"/>
            <a:ext cx="2188152" cy="30918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70008" y="5370479"/>
            <a:ext cx="1382157" cy="105546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5400000">
            <a:off x="407802" y="1084655"/>
            <a:ext cx="4045927" cy="227583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l="3541" r="2655"/>
          <a:stretch>
            <a:fillRect/>
          </a:stretch>
        </p:blipFill>
        <p:spPr>
          <a:xfrm rot="5400000">
            <a:off x="4631655" y="1436635"/>
            <a:ext cx="4083165" cy="244851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754152" y="4367742"/>
            <a:ext cx="2278914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6"/>
              </a:lnSpc>
            </a:pPr>
            <a:r>
              <a:rPr lang="en-US" sz="1100">
                <a:solidFill>
                  <a:srgbClr val="FFFFFF"/>
                </a:solidFill>
                <a:latin typeface="Open Sans Light"/>
              </a:rPr>
              <a:t>Районный конкурс </a:t>
            </a:r>
          </a:p>
          <a:p>
            <a:pPr algn="ctr">
              <a:lnSpc>
                <a:spcPts val="1496"/>
              </a:lnSpc>
            </a:pPr>
            <a:r>
              <a:rPr lang="en-US" sz="1100">
                <a:solidFill>
                  <a:srgbClr val="FFFFFF"/>
                </a:solidFill>
                <a:latin typeface="Open Sans Light"/>
              </a:rPr>
              <a:t>музыкально-литературных композиций </a:t>
            </a:r>
          </a:p>
          <a:p>
            <a:pPr algn="ctr">
              <a:lnSpc>
                <a:spcPts val="1496"/>
              </a:lnSpc>
            </a:pPr>
            <a:r>
              <a:rPr lang="en-US" sz="1100">
                <a:solidFill>
                  <a:srgbClr val="FFFFFF"/>
                </a:solidFill>
                <a:latin typeface="Open Sans Light"/>
              </a:rPr>
              <a:t>"неугасима память поколений"</a:t>
            </a:r>
          </a:p>
          <a:p>
            <a:pPr algn="ctr">
              <a:lnSpc>
                <a:spcPts val="1496"/>
              </a:lnSpc>
            </a:pPr>
            <a:r>
              <a:rPr lang="en-US" sz="1100">
                <a:solidFill>
                  <a:srgbClr val="FFFFFF"/>
                </a:solidFill>
                <a:latin typeface="Open Sans Light Bold"/>
              </a:rPr>
              <a:t>2 место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33323" y="4795986"/>
            <a:ext cx="1761391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1"/>
              </a:lnSpc>
            </a:pPr>
            <a:r>
              <a:rPr lang="en-US" sz="1300">
                <a:solidFill>
                  <a:srgbClr val="FFFFFF"/>
                </a:solidFill>
                <a:latin typeface="Open Sans Light"/>
              </a:rPr>
              <a:t>Районный этап конкурса </a:t>
            </a:r>
          </a:p>
          <a:p>
            <a:pPr algn="ctr">
              <a:lnSpc>
                <a:spcPts val="1781"/>
              </a:lnSpc>
            </a:pPr>
            <a:r>
              <a:rPr lang="en-US" sz="1300">
                <a:solidFill>
                  <a:srgbClr val="FFFFFF"/>
                </a:solidFill>
                <a:latin typeface="Open Sans Light"/>
              </a:rPr>
              <a:t>театральных коллективов</a:t>
            </a:r>
          </a:p>
          <a:p>
            <a:pPr algn="ctr">
              <a:lnSpc>
                <a:spcPts val="1781"/>
              </a:lnSpc>
            </a:pPr>
            <a:r>
              <a:rPr lang="en-US" sz="1300">
                <a:solidFill>
                  <a:srgbClr val="FFFFFF"/>
                </a:solidFill>
                <a:latin typeface="Open Sans Light Bold"/>
              </a:rPr>
              <a:t>2 место</a:t>
            </a:r>
          </a:p>
        </p:txBody>
      </p:sp>
    </p:spTree>
    <p:extLst>
      <p:ext uri="{BB962C8B-B14F-4D97-AF65-F5344CB8AC3E}">
        <p14:creationId xmlns:p14="http://schemas.microsoft.com/office/powerpoint/2010/main" val="22310783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052736"/>
            <a:ext cx="85689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положительное отношение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 учебе,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труду;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поддерживать </a:t>
            </a:r>
            <a:r>
              <a:rPr lang="ru-RU" sz="28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творческую активность учащихся во всех сферах деятельности, </a:t>
            </a:r>
            <a:r>
              <a:rPr lang="ru-RU" sz="28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продолжать активную  </a:t>
            </a:r>
            <a:r>
              <a:rPr lang="ru-RU" sz="28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работу ученического </a:t>
            </a:r>
            <a:r>
              <a:rPr lang="ru-RU" sz="28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самоуправления;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совершенствовать </a:t>
            </a:r>
            <a:r>
              <a:rPr lang="ru-RU" sz="28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систему семейного воспитания, способствовать повышению ответственности родителей за воспитание и обучение </a:t>
            </a:r>
            <a:r>
              <a:rPr lang="ru-RU" sz="28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усилить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работу с детьми «группы риска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60648"/>
            <a:ext cx="72796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Задачи на новый учебный год: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74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8" y="2420890"/>
            <a:ext cx="7408333" cy="37052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общественно опасное –деяния: 2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употребление спиртных напитков : 1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Мелкое хищение  : 3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Нарушение тишины и покоя граждан : 1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Нарушение дисциплины в школе : 1</a:t>
            </a:r>
          </a:p>
          <a:p>
            <a:pPr>
              <a:lnSpc>
                <a:spcPct val="150000"/>
              </a:lnSpc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начало второго полугодия на учете ПДН состоят: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85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Гайнанов</a:t>
            </a:r>
            <a:r>
              <a:rPr lang="ru-RU" dirty="0" smtClean="0">
                <a:solidFill>
                  <a:schemeClr val="tx1"/>
                </a:solidFill>
              </a:rPr>
              <a:t> Айдар – общественный   воспитатель 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 Каримов А.Х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Бакленев</a:t>
            </a:r>
            <a:r>
              <a:rPr lang="ru-RU" dirty="0" smtClean="0">
                <a:solidFill>
                  <a:schemeClr val="tx1"/>
                </a:solidFill>
              </a:rPr>
              <a:t> Юсуф – общественный  </a:t>
            </a:r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оспитатель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 Хабибуллин Р.Н.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Милешин</a:t>
            </a:r>
            <a:r>
              <a:rPr lang="ru-RU" dirty="0" smtClean="0">
                <a:solidFill>
                  <a:schemeClr val="tx1"/>
                </a:solidFill>
              </a:rPr>
              <a:t> Кирилл- общественный воспитатель </a:t>
            </a:r>
            <a:r>
              <a:rPr lang="ru-RU" dirty="0" err="1" smtClean="0">
                <a:solidFill>
                  <a:schemeClr val="tx1"/>
                </a:solidFill>
              </a:rPr>
              <a:t>Гафетдинов</a:t>
            </a:r>
            <a:r>
              <a:rPr lang="ru-RU" dirty="0" smtClean="0">
                <a:solidFill>
                  <a:schemeClr val="tx1"/>
                </a:solidFill>
              </a:rPr>
              <a:t> Р.З.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Хусанов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Радель</a:t>
            </a:r>
            <a:r>
              <a:rPr lang="ru-RU" dirty="0" smtClean="0">
                <a:solidFill>
                  <a:schemeClr val="tx1"/>
                </a:solidFill>
              </a:rPr>
              <a:t> общественный воспитатель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Шалымов</a:t>
            </a:r>
            <a:r>
              <a:rPr lang="ru-RU" dirty="0" smtClean="0">
                <a:solidFill>
                  <a:schemeClr val="tx1"/>
                </a:solidFill>
              </a:rPr>
              <a:t> Г.Е.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1"/>
                </a:solidFill>
              </a:rPr>
              <a:t>Б</a:t>
            </a:r>
            <a:r>
              <a:rPr lang="ru-RU" sz="3100" dirty="0" smtClean="0">
                <a:solidFill>
                  <a:schemeClr val="tx1"/>
                </a:solidFill>
              </a:rPr>
              <a:t>ыли </a:t>
            </a:r>
            <a:r>
              <a:rPr lang="ru-RU" sz="3100" dirty="0">
                <a:solidFill>
                  <a:schemeClr val="tx1"/>
                </a:solidFill>
              </a:rPr>
              <a:t>прикреплены общественные воспитатели за учащимися состоящих на профилактическом учете.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00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1052737"/>
            <a:ext cx="7776864" cy="547260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проблемы по сопровождению детей «группы риска»: </a:t>
            </a:r>
            <a:endParaRPr lang="ru-RU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опоздания на уроки;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пропуски занятий;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сниженная учебная мотивация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невыполнение домашних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заданий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нарушение дисциплины на уроках и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внеучебное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время;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конфликтность, неумение строить межличностные отношения в классном коллективе.</a:t>
            </a:r>
          </a:p>
        </p:txBody>
      </p:sp>
    </p:spTree>
    <p:extLst>
      <p:ext uri="{BB962C8B-B14F-4D97-AF65-F5344CB8AC3E}">
        <p14:creationId xmlns:p14="http://schemas.microsoft.com/office/powerpoint/2010/main" val="95807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/>
          <a:lstStyle/>
          <a:p>
            <a:pPr marL="109727" indent="0" algn="r">
              <a:buNone/>
            </a:pPr>
            <a:r>
              <a:rPr lang="ru-RU" dirty="0" smtClean="0"/>
              <a:t>                                   Сотрудничество </a:t>
            </a:r>
          </a:p>
          <a:p>
            <a:pPr marL="109727" indent="0" algn="r">
              <a:buNone/>
            </a:pPr>
            <a:r>
              <a:rPr lang="ru-RU" dirty="0" smtClean="0"/>
              <a:t>с психологическим</a:t>
            </a:r>
          </a:p>
          <a:p>
            <a:pPr marL="109727" indent="0" algn="r">
              <a:buNone/>
            </a:pPr>
            <a:r>
              <a:rPr lang="ru-RU" dirty="0" smtClean="0"/>
              <a:t>Центром «</a:t>
            </a:r>
            <a:r>
              <a:rPr lang="ru-RU" dirty="0" err="1" smtClean="0"/>
              <a:t>Инсайт</a:t>
            </a:r>
            <a:r>
              <a:rPr lang="ru-RU" dirty="0" smtClean="0"/>
              <a:t>»</a:t>
            </a:r>
          </a:p>
          <a:p>
            <a:pPr marL="109727" indent="0" algn="r">
              <a:buNone/>
            </a:pPr>
            <a:endParaRPr lang="ru-RU" dirty="0"/>
          </a:p>
          <a:p>
            <a:pPr marL="109727" indent="0" algn="r">
              <a:buNone/>
            </a:pPr>
            <a:endParaRPr lang="ru-RU" dirty="0" smtClean="0"/>
          </a:p>
          <a:p>
            <a:pPr marL="109727" indent="0" algn="r">
              <a:buNone/>
            </a:pPr>
            <a:endParaRPr lang="ru-RU" dirty="0"/>
          </a:p>
          <a:p>
            <a:pPr marL="109727" indent="0">
              <a:buNone/>
            </a:pPr>
            <a:r>
              <a:rPr lang="ru-RU" dirty="0" smtClean="0"/>
              <a:t>Сотрудничество </a:t>
            </a:r>
          </a:p>
          <a:p>
            <a:pPr marL="109727" indent="0">
              <a:buNone/>
            </a:pPr>
            <a:r>
              <a:rPr lang="ru-RU" dirty="0" smtClean="0"/>
              <a:t>с центром поддержки </a:t>
            </a:r>
          </a:p>
          <a:p>
            <a:pPr marL="109727" indent="0">
              <a:buNone/>
            </a:pPr>
            <a:r>
              <a:rPr lang="ru-RU" dirty="0" smtClean="0"/>
              <a:t>молодежи «Доверие» </a:t>
            </a:r>
            <a:endParaRPr lang="ru-RU" dirty="0"/>
          </a:p>
        </p:txBody>
      </p:sp>
      <p:pic>
        <p:nvPicPr>
          <p:cNvPr id="1026" name="Picture 2" descr="C:\Users\Учитель\Downloads\IMG_20190911_120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96788"/>
            <a:ext cx="4088295" cy="306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Downloads\IMG_20191024_1013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357" y="3463008"/>
            <a:ext cx="4248843" cy="31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91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229600" cy="2016125"/>
          </a:xfrm>
        </p:spPr>
        <p:txBody>
          <a:bodyPr>
            <a:normAutofit/>
          </a:bodyPr>
          <a:lstStyle/>
          <a:p>
            <a:pPr marL="109727" algn="ctr"/>
            <a:r>
              <a:rPr lang="ru-RU" sz="3200" dirty="0"/>
              <a:t>Посещение </a:t>
            </a:r>
            <a:r>
              <a:rPr lang="en-GB" sz="3200" dirty="0"/>
              <a:t>It-park</a:t>
            </a:r>
            <a:r>
              <a:rPr lang="ru-RU" sz="3200" dirty="0"/>
              <a:t>а с центром «Доверие» по программе «Расширяй горизонты».</a:t>
            </a:r>
            <a:r>
              <a:rPr lang="ru-RU" sz="3600" dirty="0"/>
              <a:t> </a:t>
            </a:r>
          </a:p>
        </p:txBody>
      </p:sp>
      <p:pic>
        <p:nvPicPr>
          <p:cNvPr id="1026" name="Picture 2" descr="C:\Users\Учитель\Desktop\фото\IMG-20200317-WA00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72409"/>
            <a:ext cx="3934430" cy="262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Desktop\фото\IMG-20200313-WA0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24" y="3272409"/>
            <a:ext cx="4352483" cy="262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4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7" y="1844825"/>
            <a:ext cx="3812645" cy="230425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Выступление инспектора ПДН на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род.собраниях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Учитель\Desktop\фото\IMG-20191220-WA000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0" b="8990"/>
          <a:stretch>
            <a:fillRect/>
          </a:stretch>
        </p:blipFill>
        <p:spPr bwMode="auto">
          <a:xfrm flipH="1">
            <a:off x="179512" y="332656"/>
            <a:ext cx="4608512" cy="410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69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Overr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8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9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5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6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ton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Кнопка">
    <a:dk1>
      <a:sysClr val="windowText" lastClr="000000"/>
    </a:dk1>
    <a:lt1>
      <a:sysClr val="window" lastClr="FFFFFF"/>
    </a:lt1>
    <a:dk2>
      <a:srgbClr val="465E9C"/>
    </a:dk2>
    <a:lt2>
      <a:srgbClr val="CCDDEA"/>
    </a:lt2>
    <a:accent1>
      <a:srgbClr val="FDA023"/>
    </a:accent1>
    <a:accent2>
      <a:srgbClr val="AA2B1E"/>
    </a:accent2>
    <a:accent3>
      <a:srgbClr val="71685C"/>
    </a:accent3>
    <a:accent4>
      <a:srgbClr val="64A73B"/>
    </a:accent4>
    <a:accent5>
      <a:srgbClr val="EB5605"/>
    </a:accent5>
    <a:accent6>
      <a:srgbClr val="B9CA1A"/>
    </a:accent6>
    <a:hlink>
      <a:srgbClr val="D83E2C"/>
    </a:hlink>
    <a:folHlink>
      <a:srgbClr val="ED7D27"/>
    </a:folHlink>
  </a:clrScheme>
  <a:fontScheme name="Кнопка">
    <a:majorFont>
      <a:latin typeface="Constantia"/>
      <a:ea typeface=""/>
      <a:cs typeface=""/>
      <a:font script="Jpan" typeface="HGS明朝E"/>
      <a:font script="Hang" typeface="HY신명조"/>
      <a:font script="Hans" typeface="宋体"/>
      <a:font script="Hant" typeface="新細明體"/>
      <a:font script="Arab" typeface="Majalla UI"/>
      <a:font script="Hebr" typeface="David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Franklin Gothic Book"/>
      <a:ea typeface=""/>
      <a:cs typeface=""/>
      <a:font script="Grek" typeface="Arial"/>
      <a:font script="Cyrl" typeface="Arial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Кнопка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180000"/>
              <a:lumMod val="100000"/>
            </a:schemeClr>
          </a:gs>
          <a:gs pos="40000">
            <a:schemeClr val="phClr">
              <a:tint val="60000"/>
              <a:satMod val="130000"/>
              <a:lumMod val="100000"/>
            </a:schemeClr>
          </a:gs>
          <a:gs pos="100000">
            <a:schemeClr val="phClr">
              <a:tint val="96000"/>
              <a:lumMod val="108000"/>
            </a:schemeClr>
          </a:gs>
        </a:gsLst>
        <a:lin ang="5400000" scaled="0"/>
      </a:gradFill>
      <a:gradFill rotWithShape="1">
        <a:gsLst>
          <a:gs pos="0">
            <a:schemeClr val="phClr"/>
          </a:gs>
          <a:gs pos="100000">
            <a:schemeClr val="phClr">
              <a:shade val="76000"/>
              <a:lumMod val="9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80000"/>
            <a:lumMod val="9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</a:effectStyle>
      <a:effectStyle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a:effectStyle>
    </a:effectStyleLst>
    <a:bgFillStyleLst>
      <a:solidFill>
        <a:schemeClr val="phClr">
          <a:tint val="93000"/>
        </a:schemeClr>
      </a:solidFill>
      <a:blipFill rotWithShape="1">
        <a:blip xmlns:r="http://schemas.openxmlformats.org/officeDocument/2006/relationships" r:embed="rId1">
          <a:duotone>
            <a:schemeClr val="phClr">
              <a:shade val="80000"/>
              <a:satMod val="140000"/>
              <a:lumMod val="50000"/>
            </a:schemeClr>
            <a:schemeClr val="phClr">
              <a:tint val="95000"/>
              <a:satMod val="180000"/>
              <a:lumMod val="160000"/>
            </a:schemeClr>
          </a:duotone>
        </a:blip>
        <a:stretch/>
      </a:blipFill>
      <a:blipFill rotWithShape="1">
        <a:blip xmlns:r="http://schemas.openxmlformats.org/officeDocument/2006/relationships" r:embed="rId2">
          <a:duotone>
            <a:schemeClr val="phClr">
              <a:tint val="98000"/>
              <a:shade val="90000"/>
              <a:satMod val="120000"/>
              <a:lumMod val="54000"/>
            </a:schemeClr>
            <a:schemeClr val="phClr">
              <a:tint val="80000"/>
              <a:satMod val="160000"/>
              <a:lumMod val="140000"/>
            </a:schemeClr>
          </a:duotone>
        </a:blip>
        <a:stretch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1025</Words>
  <Application>Microsoft Office PowerPoint</Application>
  <PresentationFormat>Экран (4:3)</PresentationFormat>
  <Paragraphs>281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17</vt:i4>
      </vt:variant>
      <vt:variant>
        <vt:lpstr>Заголовки слайдов</vt:lpstr>
      </vt:variant>
      <vt:variant>
        <vt:i4>34</vt:i4>
      </vt:variant>
    </vt:vector>
  </HeadingPairs>
  <TitlesOfParts>
    <vt:vector size="51" baseType="lpstr">
      <vt:lpstr>Тема Office</vt:lpstr>
      <vt:lpstr>Antonio template</vt:lpstr>
      <vt:lpstr>Волна</vt:lpstr>
      <vt:lpstr>2_Волна</vt:lpstr>
      <vt:lpstr>3_Волна</vt:lpstr>
      <vt:lpstr>1_Открытая</vt:lpstr>
      <vt:lpstr>4_Волна</vt:lpstr>
      <vt:lpstr>6_Волна</vt:lpstr>
      <vt:lpstr>6_Открытая</vt:lpstr>
      <vt:lpstr>7_Открытая</vt:lpstr>
      <vt:lpstr>8_Открытая</vt:lpstr>
      <vt:lpstr>9_Открытая</vt:lpstr>
      <vt:lpstr>11_Открытая</vt:lpstr>
      <vt:lpstr>12_Открытая</vt:lpstr>
      <vt:lpstr>15_Открытая</vt:lpstr>
      <vt:lpstr>16_Открытая</vt:lpstr>
      <vt:lpstr>1_Office Theme</vt:lpstr>
      <vt:lpstr>Презентация PowerPoint</vt:lpstr>
      <vt:lpstr>Презентация PowerPoint</vt:lpstr>
      <vt:lpstr>Презентация PowerPoint</vt:lpstr>
      <vt:lpstr>На начало второго полугодия на учете ПДН состоят:</vt:lpstr>
      <vt:lpstr>Были прикреплены общественные воспитатели за учащимися состоящих на профилактическом учете.</vt:lpstr>
      <vt:lpstr>Презентация PowerPoint</vt:lpstr>
      <vt:lpstr>Презентация PowerPoint</vt:lpstr>
      <vt:lpstr>Посещение It-parkа с центром «Доверие» по программе «Расширяй горизонты». </vt:lpstr>
      <vt:lpstr>Выступление инспектора ПДН на род.собраниях</vt:lpstr>
      <vt:lpstr>Организация работы с учащимися группы риска, путем вовлечения в кружки и секции .</vt:lpstr>
      <vt:lpstr> Отряд «СаМоСтоятельных детей».</vt:lpstr>
      <vt:lpstr>Презентация PowerPoint</vt:lpstr>
      <vt:lpstr>Так же проводились интерактивные лекции по теме «Вич. Спид.» с последующим анкетированием полученных знаний. (для учеников 9-11 классов)</vt:lpstr>
      <vt:lpstr> СМС-дети принимали участие во всех республиканских акциях  </vt:lpstr>
      <vt:lpstr>Мероприятие «Здоровая мама-здоровый ребенок»</vt:lpstr>
      <vt:lpstr>Акция «Будь готов! Скажи нет!»</vt:lpstr>
      <vt:lpstr>Акция «Количество свечек зависит от тебя»</vt:lpstr>
      <vt:lpstr>Результивность  смс-детей :</vt:lpstr>
      <vt:lpstr>Результативность:</vt:lpstr>
      <vt:lpstr>Дополнительное образование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Гумарова</dc:creator>
  <cp:lastModifiedBy>103</cp:lastModifiedBy>
  <cp:revision>12</cp:revision>
  <cp:lastPrinted>2020-08-28T06:46:49Z</cp:lastPrinted>
  <dcterms:created xsi:type="dcterms:W3CDTF">2020-08-25T07:09:17Z</dcterms:created>
  <dcterms:modified xsi:type="dcterms:W3CDTF">2020-09-02T07:25:41Z</dcterms:modified>
</cp:coreProperties>
</file>